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413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4" r:id="rId13"/>
    <p:sldId id="325" r:id="rId14"/>
    <p:sldId id="326" r:id="rId15"/>
    <p:sldId id="328" r:id="rId16"/>
    <p:sldId id="329" r:id="rId17"/>
    <p:sldId id="330" r:id="rId18"/>
    <p:sldId id="332" r:id="rId19"/>
    <p:sldId id="333" r:id="rId20"/>
    <p:sldId id="335" r:id="rId21"/>
    <p:sldId id="334" r:id="rId22"/>
    <p:sldId id="336" r:id="rId23"/>
    <p:sldId id="417" r:id="rId24"/>
    <p:sldId id="420" r:id="rId25"/>
    <p:sldId id="418" r:id="rId26"/>
    <p:sldId id="425" r:id="rId27"/>
    <p:sldId id="337" r:id="rId28"/>
    <p:sldId id="429" r:id="rId29"/>
    <p:sldId id="430" r:id="rId30"/>
    <p:sldId id="340" r:id="rId31"/>
    <p:sldId id="341" r:id="rId32"/>
    <p:sldId id="342" r:id="rId33"/>
    <p:sldId id="345" r:id="rId34"/>
    <p:sldId id="346" r:id="rId35"/>
    <p:sldId id="438" r:id="rId36"/>
    <p:sldId id="432" r:id="rId37"/>
    <p:sldId id="433" r:id="rId38"/>
    <p:sldId id="439" r:id="rId39"/>
    <p:sldId id="434" r:id="rId40"/>
    <p:sldId id="440" r:id="rId41"/>
    <p:sldId id="435" r:id="rId42"/>
    <p:sldId id="436" r:id="rId43"/>
    <p:sldId id="437" r:id="rId44"/>
    <p:sldId id="415" r:id="rId45"/>
    <p:sldId id="414" r:id="rId46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000000"/>
    <a:srgbClr val="6699FF"/>
    <a:srgbClr val="3333FF"/>
    <a:srgbClr val="33CC33"/>
    <a:srgbClr val="CC6600"/>
    <a:srgbClr val="FF66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55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655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E2D992-C3A0-4B1E-9316-5B8D4F817AE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BF29C-3688-4B0B-AC6C-03710A943C0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634A9-0107-415D-83F6-71EA120B0A3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1C59-5579-4307-B0F1-D940ED6D3E7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ชื่อเรื่องและตาร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ตาราง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0F83E-24AC-4C46-900C-E9400C8B48B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6CFA0-C1D4-48E9-BCB2-7649E1C0A2F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23723-AF76-41B8-9D17-A042EA3DEC9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25DD4-E1E2-4AEC-BC84-8CD9BE3DD62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ED93C-69CB-442C-B0CD-C75F639CA04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66965-13EF-4E83-85B6-E55A436E99A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D60B8-E3B0-4E71-8684-87E899CE3F7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41084-6B39-4D6D-B5BF-3B937DD049A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DFC39-963D-414F-9EBC-5CC8E44D94D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47182-B67F-49C6-9FB1-4D9D942CC29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6451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45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645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45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45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B2DE06AC-1447-4DCC-8F6F-EDD6B51A8FB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45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1538" y="2143116"/>
            <a:ext cx="6077305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  <a:effectLst/>
              </a:rPr>
              <a:t>ST201 </a:t>
            </a:r>
          </a:p>
          <a:p>
            <a:pPr algn="ctr"/>
            <a:r>
              <a:rPr lang="th-TH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  <a:effectLst/>
              </a:rPr>
              <a:t>สถิติเพื่อการวิจัยทางธุรกิจ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FF"/>
              </a:solidFill>
              <a:effectLst/>
            </a:endParaRPr>
          </a:p>
        </p:txBody>
      </p:sp>
      <p:pic>
        <p:nvPicPr>
          <p:cNvPr id="3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ตัวอย่างเช่น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ผู้วิจัยต้องการสำรวจกลุ่มประชากรที่เป็นกลุ่มบริโภคที่ใช้บริการหรือซื้</a:t>
            </a:r>
            <a:r>
              <a:rPr lang="th-TH" dirty="0" smtClean="0">
                <a:solidFill>
                  <a:srgbClr val="000000"/>
                </a:solidFill>
              </a:rPr>
              <a:t>อ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err="1" smtClean="0">
                <a:solidFill>
                  <a:srgbClr val="000000"/>
                </a:solidFill>
              </a:rPr>
              <a:t>สินค้าจากห้างบิ๊กซี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องค์ประกอบของกลุ่มประชากรอาจกำหนดได้ดังนี้</a:t>
            </a:r>
            <a:endParaRPr lang="th-TH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		</a:t>
            </a:r>
            <a:r>
              <a:rPr lang="en-US" dirty="0" err="1" smtClean="0">
                <a:solidFill>
                  <a:srgbClr val="FF6600"/>
                </a:solidFill>
              </a:rPr>
              <a:t>หน่วยข้อมูล</a:t>
            </a:r>
            <a:r>
              <a:rPr lang="en-US" dirty="0" smtClean="0">
                <a:solidFill>
                  <a:srgbClr val="000000"/>
                </a:solidFill>
              </a:rPr>
              <a:t> : </a:t>
            </a:r>
            <a:r>
              <a:rPr lang="en-US" dirty="0" err="1" smtClean="0">
                <a:solidFill>
                  <a:srgbClr val="000000"/>
                </a:solidFill>
              </a:rPr>
              <a:t>ผู้ชายหรือผู้หญิงที่เป็นผู้รับผิดชอบซื้อสินค้าใน</a:t>
            </a:r>
            <a:endParaRPr lang="en-US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			       </a:t>
            </a:r>
            <a:r>
              <a:rPr lang="en-US" dirty="0" err="1" smtClean="0">
                <a:solidFill>
                  <a:srgbClr val="000000"/>
                </a:solidFill>
              </a:rPr>
              <a:t>ครัวเรือน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ซึ่งปกติจะซื้อ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สินค้าจากห้างบิ๊กซี</a:t>
            </a:r>
            <a:endParaRPr lang="en-US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		</a:t>
            </a:r>
            <a:r>
              <a:rPr lang="en-US" dirty="0" err="1" smtClean="0">
                <a:solidFill>
                  <a:srgbClr val="FF6600"/>
                </a:solidFill>
              </a:rPr>
              <a:t>หน่วยของการเลือกตัวอย่าง</a:t>
            </a:r>
            <a:r>
              <a:rPr lang="th-TH" dirty="0" smtClean="0">
                <a:solidFill>
                  <a:srgbClr val="000000"/>
                </a:solidFill>
              </a:rPr>
              <a:t>  </a:t>
            </a:r>
            <a:r>
              <a:rPr lang="en-US" dirty="0" smtClean="0">
                <a:solidFill>
                  <a:srgbClr val="000000"/>
                </a:solidFill>
              </a:rPr>
              <a:t>: </a:t>
            </a:r>
            <a:r>
              <a:rPr lang="en-US" dirty="0" err="1" smtClean="0">
                <a:solidFill>
                  <a:srgbClr val="000000"/>
                </a:solidFill>
              </a:rPr>
              <a:t>ครัวเรือน</a:t>
            </a:r>
            <a:endParaRPr lang="en-US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		</a:t>
            </a:r>
            <a:r>
              <a:rPr lang="en-US" dirty="0" err="1" smtClean="0">
                <a:solidFill>
                  <a:srgbClr val="FF6600"/>
                </a:solidFill>
              </a:rPr>
              <a:t>ขอบเขต</a:t>
            </a:r>
            <a:r>
              <a:rPr lang="en-US" dirty="0" smtClean="0">
                <a:solidFill>
                  <a:srgbClr val="FF6600"/>
                </a:solidFill>
              </a:rPr>
              <a:t>	</a:t>
            </a:r>
            <a:r>
              <a:rPr lang="th-TH" dirty="0" smtClean="0">
                <a:solidFill>
                  <a:srgbClr val="000000"/>
                </a:solidFill>
              </a:rPr>
              <a:t>  </a:t>
            </a:r>
            <a:r>
              <a:rPr lang="en-US" dirty="0" smtClean="0">
                <a:solidFill>
                  <a:srgbClr val="000000"/>
                </a:solidFill>
              </a:rPr>
              <a:t>:  </a:t>
            </a:r>
            <a:r>
              <a:rPr lang="en-US" dirty="0" err="1" smtClean="0">
                <a:solidFill>
                  <a:srgbClr val="000000"/>
                </a:solidFill>
              </a:rPr>
              <a:t>ระยอง</a:t>
            </a:r>
            <a:endParaRPr lang="en-US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		</a:t>
            </a:r>
            <a:r>
              <a:rPr lang="en-US" dirty="0" err="1" smtClean="0">
                <a:solidFill>
                  <a:srgbClr val="FF6600"/>
                </a:solidFill>
              </a:rPr>
              <a:t>ระยะเวลา</a:t>
            </a:r>
            <a:r>
              <a:rPr lang="th-TH" dirty="0" smtClean="0">
                <a:solidFill>
                  <a:srgbClr val="FF66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:  </a:t>
            </a:r>
            <a:r>
              <a:rPr lang="en-US" dirty="0" err="1" smtClean="0">
                <a:solidFill>
                  <a:srgbClr val="000000"/>
                </a:solidFill>
              </a:rPr>
              <a:t>มีนาคม-เมษายน</a:t>
            </a:r>
            <a:r>
              <a:rPr lang="en-US" dirty="0" smtClean="0">
                <a:solidFill>
                  <a:srgbClr val="000000"/>
                </a:solidFill>
              </a:rPr>
              <a:t> 25xx</a:t>
            </a:r>
          </a:p>
        </p:txBody>
      </p:sp>
      <p:sp>
        <p:nvSpPr>
          <p:cNvPr id="68612" name="Oval 4"/>
          <p:cNvSpPr>
            <a:spLocks noChangeArrowheads="1"/>
          </p:cNvSpPr>
          <p:nvPr/>
        </p:nvSpPr>
        <p:spPr bwMode="auto">
          <a:xfrm>
            <a:off x="3203575" y="404813"/>
            <a:ext cx="3240088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4800" b="1"/>
              <a:t>ตัวอย่างเช่น</a:t>
            </a:r>
            <a:endParaRPr lang="en-US" sz="4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ln cap="flat">
            <a:solidFill>
              <a:srgbClr val="33CC33"/>
            </a:solidFill>
            <a:prstDash val="lgDashDotDot"/>
          </a:ln>
        </p:spPr>
        <p:txBody>
          <a:bodyPr/>
          <a:lstStyle/>
          <a:p>
            <a:pPr eaLnBrk="1" hangingPunct="1">
              <a:defRPr/>
            </a:pPr>
            <a:r>
              <a:rPr lang="th-TH" sz="5400" smtClean="0">
                <a:solidFill>
                  <a:srgbClr val="000000"/>
                </a:solidFill>
                <a:latin typeface="Angsana New" pitchFamily="18" charset="-34"/>
              </a:rPr>
              <a:t>กระบวนการเลือกตัวอย่าง</a:t>
            </a:r>
            <a:endParaRPr lang="en-US" sz="540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1</a:t>
            </a: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</a:rPr>
              <a:t>.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การเลือกหน่วยของการเลือกตัวอย่าง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(Select a sampling unit)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2</a:t>
            </a: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</a:rPr>
              <a:t>.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การกำหนดกรอบตัวอย่าง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(Identify the sampling frame)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3</a:t>
            </a: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</a:rPr>
              <a:t>.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การเลือกแบบการเลือกตัวอย่าง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(Select a sampling design)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4</a:t>
            </a: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</a:rPr>
              <a:t>.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การกำหนดขนาดตัวอย่าง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(Select size of sample)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th-TH" sz="2400" b="1" dirty="0" smtClean="0">
                <a:solidFill>
                  <a:srgbClr val="000000"/>
                </a:solidFill>
                <a:latin typeface="Angsana New" pitchFamily="18" charset="-34"/>
              </a:rPr>
              <a:t>-</a:t>
            </a:r>
            <a:r>
              <a:rPr lang="en-US" sz="2400" b="1" dirty="0" err="1" smtClean="0">
                <a:solidFill>
                  <a:srgbClr val="000000"/>
                </a:solidFill>
                <a:latin typeface="Angsana New" pitchFamily="18" charset="-34"/>
              </a:rPr>
              <a:t>ความคล้ายคลึงกันของหน่วยการเลือกตัวอย่าง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sz="2400" dirty="0" smtClean="0">
                <a:solidFill>
                  <a:srgbClr val="000000"/>
                </a:solidFill>
                <a:latin typeface="Angsana New" pitchFamily="18" charset="-34"/>
              </a:rPr>
              <a:t>	-</a:t>
            </a:r>
            <a:r>
              <a:rPr lang="en-US" sz="2400" b="1" dirty="0" err="1" smtClean="0">
                <a:solidFill>
                  <a:srgbClr val="000000"/>
                </a:solidFill>
                <a:latin typeface="Angsana New" pitchFamily="18" charset="-34"/>
              </a:rPr>
              <a:t>อำนาจทดสอบ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2400" b="1" dirty="0" smtClean="0">
                <a:solidFill>
                  <a:srgbClr val="000000"/>
                </a:solidFill>
                <a:latin typeface="Angsana New" pitchFamily="18" charset="-34"/>
              </a:rPr>
              <a:t>	-</a:t>
            </a:r>
            <a:r>
              <a:rPr lang="en-US" sz="2400" b="1" dirty="0" err="1" smtClean="0">
                <a:solidFill>
                  <a:srgbClr val="000000"/>
                </a:solidFill>
                <a:latin typeface="Angsana New" pitchFamily="18" charset="-34"/>
              </a:rPr>
              <a:t>ความเชื่อมั่น</a:t>
            </a:r>
            <a:r>
              <a:rPr lang="en-US" sz="24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sz="2400" b="1" dirty="0" smtClean="0">
                <a:solidFill>
                  <a:srgbClr val="000000"/>
                </a:solidFill>
                <a:latin typeface="Angsana New" pitchFamily="18" charset="-34"/>
              </a:rPr>
              <a:t>				-</a:t>
            </a:r>
            <a:r>
              <a:rPr lang="en-US" sz="2400" b="1" dirty="0" err="1" smtClean="0">
                <a:solidFill>
                  <a:srgbClr val="000000"/>
                </a:solidFill>
                <a:latin typeface="Angsana New" pitchFamily="18" charset="-34"/>
              </a:rPr>
              <a:t>วิธีวิเคราะห์ข้อมูล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2400" b="1" dirty="0" smtClean="0">
                <a:solidFill>
                  <a:srgbClr val="000000"/>
                </a:solidFill>
                <a:latin typeface="Angsana New" pitchFamily="18" charset="-34"/>
              </a:rPr>
              <a:t>	-</a:t>
            </a:r>
            <a:r>
              <a:rPr lang="en-US" sz="2400" b="1" dirty="0" err="1" smtClean="0">
                <a:solidFill>
                  <a:srgbClr val="000000"/>
                </a:solidFill>
                <a:latin typeface="Angsana New" pitchFamily="18" charset="-34"/>
              </a:rPr>
              <a:t>ความแม่นยำ</a:t>
            </a:r>
            <a:r>
              <a:rPr lang="en-US" sz="24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sz="2400" b="1" dirty="0" smtClean="0">
                <a:solidFill>
                  <a:srgbClr val="000000"/>
                </a:solidFill>
                <a:latin typeface="Angsana New" pitchFamily="18" charset="-34"/>
              </a:rPr>
              <a:t>				-</a:t>
            </a:r>
            <a:r>
              <a:rPr lang="en-US" sz="2400" b="1" dirty="0" err="1" smtClean="0">
                <a:solidFill>
                  <a:srgbClr val="000000"/>
                </a:solidFill>
                <a:latin typeface="Angsana New" pitchFamily="18" charset="-34"/>
              </a:rPr>
              <a:t>ค่าใช้จ่าย</a:t>
            </a:r>
            <a:r>
              <a:rPr lang="en-US" sz="24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ngsana New" pitchFamily="18" charset="-34"/>
              </a:rPr>
              <a:t>เวลา</a:t>
            </a:r>
            <a:r>
              <a:rPr lang="en-US" sz="24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ngsana New" pitchFamily="18" charset="-34"/>
              </a:rPr>
              <a:t>และ</a:t>
            </a:r>
            <a:r>
              <a:rPr lang="en-US" sz="24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ngsana New" pitchFamily="18" charset="-34"/>
              </a:rPr>
              <a:t>บุคลากร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5</a:t>
            </a: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</a:rPr>
              <a:t>.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การเลือกแบบการเลือกตัวอย่าง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(Select a sampling plan)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6</a:t>
            </a: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</a:rPr>
              <a:t>.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การเลือกตัวอย่าง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(Select the sample)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/>
            </a:r>
            <a:br>
              <a:rPr lang="th-TH" smtClean="0">
                <a:solidFill>
                  <a:srgbClr val="000000"/>
                </a:solidFill>
              </a:rPr>
            </a:br>
            <a:r>
              <a:rPr lang="th-TH" smtClean="0">
                <a:solidFill>
                  <a:srgbClr val="000000"/>
                </a:solidFill>
              </a:rPr>
              <a:t>การออกแบบการเลือกตัวอย่าง</a:t>
            </a:r>
            <a:r>
              <a:rPr lang="th-TH" sz="4000" smtClean="0"/>
              <a:t/>
            </a:r>
            <a:br>
              <a:rPr lang="th-TH" sz="4000" smtClean="0"/>
            </a:br>
            <a:endParaRPr lang="th-TH" sz="4000" smtClean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3333FF"/>
              </a:buClr>
              <a:buFont typeface="Wingdings" pitchFamily="2" charset="2"/>
              <a:buChar char="v"/>
              <a:defRPr/>
            </a:pPr>
            <a:r>
              <a:rPr lang="th-TH" sz="3600" dirty="0" smtClean="0">
                <a:solidFill>
                  <a:srgbClr val="000000"/>
                </a:solidFill>
                <a:latin typeface="Angsana New" pitchFamily="18" charset="-34"/>
              </a:rPr>
              <a:t>เป็นวิธีการที่ใช้สำหรับการเลือกตัวอย่างมาทำการศึกษาซึ่งสามารถทำได้หลายวิธี </a:t>
            </a:r>
          </a:p>
          <a:p>
            <a:pPr eaLnBrk="1" hangingPunct="1">
              <a:buClr>
                <a:srgbClr val="3333FF"/>
              </a:buClr>
              <a:buFont typeface="Wingdings" pitchFamily="2" charset="2"/>
              <a:buChar char="v"/>
              <a:defRPr/>
            </a:pPr>
            <a:r>
              <a:rPr lang="th-TH" sz="3600" dirty="0" smtClean="0">
                <a:solidFill>
                  <a:srgbClr val="000000"/>
                </a:solidFill>
                <a:latin typeface="Angsana New" pitchFamily="18" charset="-34"/>
              </a:rPr>
              <a:t>วิธีโดยทั่วไปที่นิยมใช้จะแบ่งเป็น 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2 </a:t>
            </a:r>
            <a:r>
              <a:rPr lang="th-TH" sz="3600" dirty="0" smtClean="0">
                <a:solidFill>
                  <a:srgbClr val="000000"/>
                </a:solidFill>
                <a:latin typeface="Angsana New" pitchFamily="18" charset="-34"/>
              </a:rPr>
              <a:t>ชนิด คือ </a:t>
            </a: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		*การออกแบบการเลือกตัวอย่างโดยใช้ทฤษฎีความน่าจะเป็น</a:t>
            </a: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		* การออกแบบการเลือกตัวอย่างโดยไม่ใช้ทฤษฎีความน่าจะเป็น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smtClean="0">
                <a:solidFill>
                  <a:srgbClr val="000000"/>
                </a:solidFill>
              </a:rPr>
              <a:t>วิธีการเลือกตัวอย่าง</a:t>
            </a:r>
            <a:r>
              <a:rPr lang="en-US" smtClean="0"/>
              <a:t>  </a:t>
            </a:r>
            <a:endParaRPr lang="th-TH" smtClean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1.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การเลือกตัวอย่างโดยใช้ทฤษฎีความน่าจะเป็น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(Probability sampling)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</a:rPr>
              <a:t>1.1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การเลือกตัวอย่างแบบง่าย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(Simple random sampling (SRS))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เป็นวิธีการสุ่มตัวอย่างที่ทุกหน่วยของประชากรที่ศึกษามีโอกาสได้รับเลือกเท่าๆ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กัน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		*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โดยการจับฉลาก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		*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โดยใช้ตารางเลขสุ่ม</a:t>
            </a:r>
            <a:r>
              <a:rPr lang="en-US" dirty="0" smtClean="0">
                <a:latin typeface="Angsana New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th-TH" b="1" dirty="0" smtClean="0">
                <a:solidFill>
                  <a:srgbClr val="000000"/>
                </a:solidFill>
              </a:rPr>
              <a:t>	</a:t>
            </a: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</a:rPr>
              <a:t>1.2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การเลือกตัวอย่างแบบมีระบบ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(Systematic sampling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หรือ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SYS)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เป็นวิธีการที่สุ่มตัวอย่างที่สะดวกเหมาะกับประชากรที่มีจำนวนหรือขอบเขตที่แน่นอน </a:t>
            </a:r>
          </a:p>
          <a:p>
            <a:pPr algn="ctr" eaLnBrk="1" hangingPunct="1">
              <a:buFontTx/>
              <a:buNone/>
              <a:defRPr/>
            </a:pP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k = N/n</a:t>
            </a: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	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k 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อัตราส่วนระหว่างจำนวนของประชากร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	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N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จำนวนประชากร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	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n  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จำนวนตัวอย่าง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800" smtClean="0">
                <a:solidFill>
                  <a:srgbClr val="000000"/>
                </a:solidFill>
              </a:rPr>
              <a:t>วิธีการเลือกตัวอย่าง</a:t>
            </a:r>
            <a:r>
              <a:rPr lang="en-US" smtClean="0"/>
              <a:t>  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1.3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การเลือกตัวอย่างแบบแบ่งเป็นพวกหรือการสุ่มตัวอย่างแบบชั้นภูมิ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(Stratified Random Sampling)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โดยการแบ่งประชากรออกเป็นกลุ่มย่อย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หรือ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ชั้นภูมิ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ตามลักษณะที่เด่นชัด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ประชากรที่ถูกแบ่งในกลุ่มเดียวกันจะต้องมีลักษณะคล้ายคลึงกันมากที่สุด (Homogenous) และประชากรแต่ละกลุ่มหรือต่างกลุ่มกันจะต้องมีความแตกต่างระหว่างกันมากที่สุด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การจัดแบ่งประชากรออกเป็นในกลุ่มอาจแบ่งตามรายได้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สถานภาพ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อายุ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เพศ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อาชีพ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ตำแหน่ง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และขนาดครอบครัว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800" smtClean="0">
                <a:solidFill>
                  <a:srgbClr val="000000"/>
                </a:solidFill>
              </a:rPr>
              <a:t>วิธีการเลือกตัวอย่าง</a:t>
            </a:r>
            <a:r>
              <a:rPr lang="en-US" smtClean="0"/>
              <a:t>  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2800" b="1" dirty="0" smtClean="0">
                <a:solidFill>
                  <a:srgbClr val="000000"/>
                </a:solidFill>
              </a:rPr>
              <a:t>	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1.4  </a:t>
            </a: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การเลือกตัวอย่างแบบแบ่งกลุ่ม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(Cluster sampling)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เป็นการแบ่งประชากรออกเป็นกลุ่มๆ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ตามพื้นที่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เขต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อำเภอ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หมู่บ้าน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จังหวัด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ฯลฯ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ภายในกลุ่มจะมีคุณลักษณะของประชากรทุกลักษณะแตกต่างกันมาก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และสมาชิกแต่ละกลุ่มจะมีความคล้ายคลึงกัน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ขั้นตอนของการเลือกตัวอย่างแบบแบ่งกลุ่ม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มีดังนี้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ประชากรจะถูกแบ่งแยกออกเป็นกลุ่มๆ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นักวิจัยเลือกเขตขึ้นมาศึกษา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			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วิธีการเลือกตัวอย่าง</a:t>
            </a:r>
            <a:r>
              <a:rPr lang="en-US" smtClean="0"/>
              <a:t>  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th-TH" sz="2800" b="1" dirty="0" smtClean="0">
                <a:solidFill>
                  <a:srgbClr val="000000"/>
                </a:solidFill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1.5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การเลือกตัวอย่างตามพื้นที่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(Area Sampling)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Ø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ในงานวิจัยบางครั้งรายชื่อประชากรไม่สามารถหาได้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หรือต้องเสียค่าใช้จ่ายสูงเกินไป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หรือถึงแม้หาได้ก็ไม่ทันสมัย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Ø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การสุ่มตัวอย่างตามพื้นที่ช่วยแก้ปัญหาในกรณีมีแผนที่ของเมือง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(City Maps)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Ø"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การได้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ข้อมูลที่ถูกต้องทำได้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2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ลักษณะ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endParaRPr lang="th-TH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		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1.   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การสุ่มตัวอย่างตามพื้นที่แบบขั้นตอนเดียว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 (One-Stage Area Sampling) </a:t>
            </a:r>
            <a:endParaRPr lang="th-TH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		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2.  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การสุ่มตัวอย่างตามพื้นที่แบบหลายขั้นตอน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 (Multi-Stage Area Sampling) 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800" smtClean="0">
                <a:solidFill>
                  <a:srgbClr val="000000"/>
                </a:solidFill>
              </a:rPr>
              <a:t>วิธีการเลือกตัวอย่าง</a:t>
            </a:r>
            <a:r>
              <a:rPr lang="en-US" smtClean="0"/>
              <a:t>  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th-TH" sz="3600" dirty="0" smtClean="0">
                <a:solidFill>
                  <a:srgbClr val="000000"/>
                </a:solidFill>
                <a:latin typeface="Angsana New" pitchFamily="18" charset="-34"/>
              </a:rPr>
              <a:t>2. การเลือกตัวอย่างโดยไม่ใช้ทฤษฎีความน่าจะเป็น</a:t>
            </a:r>
            <a:endParaRPr lang="th-TH" sz="36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2.1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การเลือกตัวอย่างโดยใช้ความสะดวก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(Convenience Sampling)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เลือกตัวอย่างตามความสะดวก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การเลือกตัวอย่างแบบนี้บางครั้งเรียกว่า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การเลือกตัวอย่างโดยบังเอิญ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(Accidental Selection)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ü"/>
              <a:defRPr/>
            </a:pPr>
            <a:r>
              <a:rPr lang="th-TH" b="1" u="sng" dirty="0" smtClean="0">
                <a:solidFill>
                  <a:srgbClr val="000000"/>
                </a:solidFill>
                <a:latin typeface="Angsana New" pitchFamily="18" charset="-34"/>
              </a:rPr>
              <a:t>ข้อดี</a:t>
            </a:r>
            <a:r>
              <a:rPr lang="th-TH" u="sng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ไม่ซับซ้อนหรือเสียค่าใช้จ่ายมากนัก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ü"/>
              <a:defRPr/>
            </a:pPr>
            <a:r>
              <a:rPr lang="en-US" b="1" u="sng" dirty="0" err="1" smtClean="0">
                <a:solidFill>
                  <a:srgbClr val="000000"/>
                </a:solidFill>
                <a:latin typeface="Angsana New" pitchFamily="18" charset="-34"/>
              </a:rPr>
              <a:t>ข้อจำกัด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ได้แก่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การเลือกตัวอย่างที่ใกล้ชิดหรือคุ้นเ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คย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กับผู้วิจัย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ทำให้ข้อมูลอาจเกิดจากความโน้มเอียงและอคติได้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smtClean="0">
                <a:solidFill>
                  <a:srgbClr val="000000"/>
                </a:solidFill>
              </a:rPr>
              <a:t>วิธีการเลือกตัวอย่าง</a:t>
            </a:r>
            <a:r>
              <a:rPr lang="en-US" smtClean="0"/>
              <a:t>  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2.2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การเลือกตัวอย่างโดยใช้วิจารณญาณ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Judgement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Sampling) 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เป็นการเลือกตัวอย่างที่เจาะจงเพื่อให้เหมาะสมกับปัญหาการวิจัยนั้นๆ </a:t>
            </a: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2.3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การเลือกตัวอย่างโดยกำหนดโควตา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(Quota sampling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หรือ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Quota Selection) 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เป็นการกำหนดสัดส่วนของกลุ่มตัวอย่างที่มีความแตกต่างกันไว้ล่วงหน้า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2.4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การเลือกตัวอย่างแบบก้อนหิมะ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(Snowball sampling)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ลักษณะของการเลือกตัวอย่างแบบนี้จะคล้ายๆ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กับการเขียนและส่งจดหมายลูกโซ่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smtClean="0">
                <a:solidFill>
                  <a:srgbClr val="000000"/>
                </a:solidFill>
              </a:rPr>
              <a:t>วิธีการเลือกตัวอย่าง</a:t>
            </a:r>
            <a:r>
              <a:rPr lang="en-US" smtClean="0"/>
              <a:t>  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rgbClr val="FFCC00"/>
          </a:fgClr>
          <a:bgClr>
            <a:schemeClr val="tx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420938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th-TH" sz="7200" b="1" dirty="0" smtClean="0">
                <a:solidFill>
                  <a:srgbClr val="000000"/>
                </a:solidFill>
              </a:rPr>
              <a:t>การวางแผนด้านตัวอย่าง</a:t>
            </a:r>
            <a:r>
              <a:rPr lang="en-US" sz="7200" dirty="0" smtClean="0"/>
              <a:t> </a:t>
            </a:r>
            <a:endParaRPr lang="th-TH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67" name="Rectangle 5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2800" smtClean="0">
                <a:solidFill>
                  <a:srgbClr val="000000"/>
                </a:solidFill>
                <a:latin typeface="Angsana New" pitchFamily="18" charset="-34"/>
              </a:rPr>
              <a:t>ตารางที่ 3 การเปรียบเทียบ ชนิดของแบบการเลือกตัวอย่างตามเกณฑ์ในการพิจารณา</a:t>
            </a:r>
            <a:r>
              <a:rPr lang="en-US" sz="2800" smtClean="0">
                <a:latin typeface="Angsana New" pitchFamily="18" charset="-34"/>
              </a:rPr>
              <a:t>   </a:t>
            </a:r>
            <a:endParaRPr lang="th-TH" sz="2800" smtClean="0">
              <a:latin typeface="Angsana New" pitchFamily="18" charset="-34"/>
            </a:endParaRPr>
          </a:p>
        </p:txBody>
      </p:sp>
      <p:graphicFrame>
        <p:nvGraphicFramePr>
          <p:cNvPr id="115770" name="Group 58"/>
          <p:cNvGraphicFramePr>
            <a:graphicFrameLocks noGrp="1"/>
          </p:cNvGraphicFramePr>
          <p:nvPr>
            <p:ph idx="1"/>
          </p:nvPr>
        </p:nvGraphicFramePr>
        <p:xfrm>
          <a:off x="457200" y="1341438"/>
          <a:ext cx="8229600" cy="5111751"/>
        </p:xfrm>
        <a:graphic>
          <a:graphicData uri="http://schemas.openxmlformats.org/drawingml/2006/table">
            <a:tbl>
              <a:tblPr/>
              <a:tblGrid>
                <a:gridCol w="2309813"/>
                <a:gridCol w="2803525"/>
                <a:gridCol w="3116262"/>
              </a:tblGrid>
              <a:tr h="63341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เกณฑ์ในการพิจารณา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ชนิดของแบบการเลือกตัวอย่าง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89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การเลือกตัวอย่างโดยใช้ความน่าจะเป็น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การเลือกตัวอย่างโดยไม่ใช้ความน่าจะเป็น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9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1.  ค่าใช้จ่าย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2.  ความถูกต้องแม่นยำ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3.  เวลา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4.  การยอมรับผลการวิจัย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5. ความสามารถในการวิเคราะห์ผล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1. มักมีค่าใช้จ่ายสูงกว่า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2.  ความถูกต้องแม่นยำมากกว่า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3.  เสียเวลามากกว่า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4.  เป็นที่ยอมรับโดยทั่วไป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5.  สามารถทำได้ดี หากใช้วิธีวิเคราะห์ทางสถิติ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1.  มักมีค่าใช้จ่ายน้อยกว่า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2.  ความถูกต้องแม่นยำน้อยกว่า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3.  เสียเวลาน้อยกว่า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4.  ต้องใช้เหตุผลประกอบการยอมรับ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5.  ทำได้ไม่ดี มีข้อจำกัดหากใช้วิธีวิเคราะห์ทางสถิติ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22" name="Rectangle 1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3200" smtClean="0">
                <a:solidFill>
                  <a:srgbClr val="000000"/>
                </a:solidFill>
              </a:rPr>
              <a:t>ตารางที่</a:t>
            </a:r>
            <a:r>
              <a:rPr lang="en-US" sz="3200" smtClean="0">
                <a:solidFill>
                  <a:srgbClr val="000000"/>
                </a:solidFill>
              </a:rPr>
              <a:t> </a:t>
            </a:r>
            <a:r>
              <a:rPr lang="th-TH" sz="3200" smtClean="0">
                <a:solidFill>
                  <a:srgbClr val="000000"/>
                </a:solidFill>
              </a:rPr>
              <a:t>2 ข้อดีข้อเสียของการเลือกตัวอย่างโดยไม่ใช้ทฤษฎีความน่าจะเป็น</a:t>
            </a:r>
          </a:p>
        </p:txBody>
      </p:sp>
      <p:graphicFrame>
        <p:nvGraphicFramePr>
          <p:cNvPr id="114821" name="Group 133"/>
          <p:cNvGraphicFramePr>
            <a:graphicFrameLocks noGrp="1"/>
          </p:cNvGraphicFramePr>
          <p:nvPr>
            <p:ph idx="1"/>
          </p:nvPr>
        </p:nvGraphicFramePr>
        <p:xfrm>
          <a:off x="457200" y="1268413"/>
          <a:ext cx="8229600" cy="5320856"/>
        </p:xfrm>
        <a:graphic>
          <a:graphicData uri="http://schemas.openxmlformats.org/drawingml/2006/table">
            <a:tbl>
              <a:tblPr/>
              <a:tblGrid>
                <a:gridCol w="1185863"/>
                <a:gridCol w="2508250"/>
                <a:gridCol w="2266950"/>
                <a:gridCol w="2268537"/>
              </a:tblGrid>
              <a:tr h="6080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ชนิด</a:t>
                      </a:r>
                      <a:endParaRPr kumimoji="0" 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คำอธิบายโดยย่อ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ข้อดี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ข้อเสีย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Convenience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ศึกษาในกลุ่มที่ใกล้ตัวง่ายในการเก็บข้อมูล</a:t>
                      </a:r>
                      <a:endParaRPr kumimoji="0" 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สะดวก ง่าย</a:t>
                      </a:r>
                      <a:endParaRPr kumimoji="0" 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มีอคติมาก ขึ้นอยู่กับความเห็นผู้เก็บข้อมูล</a:t>
                      </a:r>
                      <a:endParaRPr kumimoji="0" 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Purposive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คัดเลือกตามข้อมูล</a:t>
                      </a:r>
                      <a:endParaRPr kumimoji="0" 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ครอบคลุมได้ทุกระดับตามความสามารถของผู้ชำนาญ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ควบคุมความหลากหลายและอคติไม่ได้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54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Quota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แบ่งประชากรตามคุณลักษณะแล้วกำหนดจำนวนที่ต้องการในแต่ละกลุ่ม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ลดค่าใช้จ่ายในการปฏิบัติภาค สนาม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คุณสมบัติการแยกกลุ่มอาจไม่ชัดเจน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Snowball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ทำในกลุ่มประชากรที่มีลักษณะเฉพาะและหายาก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ลดอคติที่เกิดจากการเลือกโดยบังเอิญ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ผลการศึกษาวิจัยนำไปขยายผลได้ยาก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>
                <a:solidFill>
                  <a:srgbClr val="000000"/>
                </a:solidFill>
              </a:rPr>
              <a:t>การกำหนดขนาดของตัวอย่าง  (Sample size)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3600" b="1" i="1" dirty="0" err="1" smtClean="0">
                <a:solidFill>
                  <a:srgbClr val="000000"/>
                </a:solidFill>
                <a:latin typeface="Angsana New" pitchFamily="18" charset="-34"/>
              </a:rPr>
              <a:t>ปัจจัยที่สำคัญ</a:t>
            </a:r>
            <a:r>
              <a:rPr lang="en-US" sz="3600" b="1" i="1" dirty="0" smtClean="0">
                <a:solidFill>
                  <a:srgbClr val="000000"/>
                </a:solidFill>
                <a:latin typeface="Angsana New" pitchFamily="18" charset="-34"/>
              </a:rPr>
              <a:t> 2 </a:t>
            </a:r>
            <a:r>
              <a:rPr lang="en-US" sz="3600" b="1" i="1" dirty="0" err="1" smtClean="0">
                <a:solidFill>
                  <a:srgbClr val="000000"/>
                </a:solidFill>
                <a:latin typeface="Angsana New" pitchFamily="18" charset="-34"/>
              </a:rPr>
              <a:t>ประการคือ</a:t>
            </a:r>
            <a:endParaRPr lang="en-US" sz="3600" b="1" i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Clr>
                <a:srgbClr val="3333FF"/>
              </a:buClr>
              <a:buFont typeface="Wingdings" pitchFamily="2" charset="2"/>
              <a:buChar char="Ø"/>
              <a:defRPr/>
            </a:pPr>
            <a:r>
              <a:rPr lang="en-US" sz="4000" dirty="0" smtClean="0">
                <a:solidFill>
                  <a:srgbClr val="000000"/>
                </a:solidFill>
                <a:latin typeface="Angsana New" pitchFamily="18" charset="-34"/>
              </a:rPr>
              <a:t>ระดับความถูกต้องหรือความเที่ยงตรงที่ต้องการในการตัดสินใจหรือการนำข้อมูลไปใช้</a:t>
            </a:r>
          </a:p>
          <a:p>
            <a:pPr eaLnBrk="1" hangingPunct="1">
              <a:buClr>
                <a:srgbClr val="3333FF"/>
              </a:buClr>
              <a:buFont typeface="Wingdings" pitchFamily="2" charset="2"/>
              <a:buChar char="Ø"/>
              <a:defRPr/>
            </a:pPr>
            <a:r>
              <a:rPr lang="en-US" sz="4000" dirty="0" err="1" smtClean="0">
                <a:solidFill>
                  <a:srgbClr val="000000"/>
                </a:solidFill>
                <a:latin typeface="Angsana New" pitchFamily="18" charset="-34"/>
              </a:rPr>
              <a:t>ค่าใช้จ่ายในการเลือกตัวอย่าง</a:t>
            </a:r>
            <a:r>
              <a:rPr lang="en-US" sz="40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n w="900" cmpd="sng">
                  <a:solidFill>
                    <a:srgbClr val="3333FF">
                      <a:alpha val="55000"/>
                    </a:srgbClr>
                  </a:solidFill>
                  <a:prstDash val="solid"/>
                </a:ln>
                <a:solidFill>
                  <a:srgbClr val="6699FF"/>
                </a:solidFill>
                <a:effectLst/>
              </a:rPr>
              <a:t>การเลือกกลุ่มตัวอย่าง</a:t>
            </a:r>
            <a:endParaRPr lang="th-TH" dirty="0">
              <a:ln w="900" cmpd="sng">
                <a:solidFill>
                  <a:srgbClr val="3333FF">
                    <a:alpha val="55000"/>
                  </a:srgbClr>
                </a:solidFill>
                <a:prstDash val="solid"/>
              </a:ln>
              <a:solidFill>
                <a:srgbClr val="6699FF"/>
              </a:solidFill>
              <a:effectLst/>
            </a:endParaRPr>
          </a:p>
        </p:txBody>
      </p:sp>
      <p:pic>
        <p:nvPicPr>
          <p:cNvPr id="1026" name="Picture 2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00174"/>
            <a:ext cx="7572428" cy="4567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n w="900" cmpd="sng">
                  <a:solidFill>
                    <a:srgbClr val="3333FF">
                      <a:alpha val="55000"/>
                    </a:srgbClr>
                  </a:solidFill>
                  <a:prstDash val="solid"/>
                </a:ln>
                <a:solidFill>
                  <a:srgbClr val="6699FF"/>
                </a:solidFill>
                <a:effectLst/>
              </a:rPr>
              <a:t>การเลือกกลุ่มตัวอย่าง</a:t>
            </a:r>
            <a:endParaRPr lang="th-TH" dirty="0">
              <a:ln w="900" cmpd="sng">
                <a:solidFill>
                  <a:srgbClr val="3333FF">
                    <a:alpha val="55000"/>
                  </a:srgbClr>
                </a:solidFill>
                <a:prstDash val="solid"/>
              </a:ln>
              <a:solidFill>
                <a:srgbClr val="6699FF"/>
              </a:solidFill>
              <a:effectLst/>
            </a:endParaRPr>
          </a:p>
        </p:txBody>
      </p:sp>
      <p:pic>
        <p:nvPicPr>
          <p:cNvPr id="2050" name="Picture 2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8429684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>
                <a:ln>
                  <a:solidFill>
                    <a:srgbClr val="3333FF"/>
                  </a:solidFill>
                </a:ln>
                <a:solidFill>
                  <a:srgbClr val="6699FF"/>
                </a:solidFill>
                <a:effectLst/>
              </a:rPr>
              <a:t>ไม่รู้จำนวนประชากรทั้งหมด</a:t>
            </a:r>
          </a:p>
          <a:p>
            <a:r>
              <a:rPr lang="th-TH" dirty="0" smtClean="0">
                <a:ln>
                  <a:solidFill>
                    <a:srgbClr val="3333FF"/>
                  </a:solidFill>
                </a:ln>
                <a:solidFill>
                  <a:srgbClr val="6699FF"/>
                </a:solidFill>
                <a:effectLst/>
              </a:rPr>
              <a:t>รู้จำนวนประชากรทั้งหมด</a:t>
            </a:r>
            <a:endParaRPr lang="th-TH" dirty="0">
              <a:ln>
                <a:solidFill>
                  <a:srgbClr val="3333FF"/>
                </a:solidFill>
              </a:ln>
              <a:solidFill>
                <a:srgbClr val="6699FF"/>
              </a:solidFill>
              <a:effectLst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n w="900" cmpd="sng">
                  <a:solidFill>
                    <a:srgbClr val="3333FF">
                      <a:alpha val="55000"/>
                    </a:srgbClr>
                  </a:solidFill>
                  <a:prstDash val="solid"/>
                </a:ln>
                <a:solidFill>
                  <a:srgbClr val="6699FF"/>
                </a:solidFill>
                <a:effectLst/>
              </a:rPr>
              <a:t>การเลือกกลุ่มตัวอย่าง</a:t>
            </a:r>
            <a:endParaRPr lang="th-TH" dirty="0">
              <a:ln w="900" cmpd="sng">
                <a:solidFill>
                  <a:srgbClr val="3333FF">
                    <a:alpha val="55000"/>
                  </a:srgbClr>
                </a:solidFill>
                <a:prstDash val="solid"/>
              </a:ln>
              <a:solidFill>
                <a:srgbClr val="6699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1472" y="2143116"/>
            <a:ext cx="8229600" cy="1143000"/>
          </a:xfrm>
        </p:spPr>
        <p:txBody>
          <a:bodyPr/>
          <a:lstStyle/>
          <a:p>
            <a:r>
              <a:rPr lang="th-TH" dirty="0" smtClean="0">
                <a:ln>
                  <a:solidFill>
                    <a:srgbClr val="3333FF"/>
                  </a:solidFill>
                </a:ln>
                <a:solidFill>
                  <a:srgbClr val="6699FF"/>
                </a:solidFill>
                <a:effectLst/>
              </a:rPr>
              <a:t>กรณีไม่ทราบจำนวนประชากรแน่นอน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ln cap="flat">
            <a:solidFill>
              <a:srgbClr val="33CC33"/>
            </a:solidFill>
            <a:prstDash val="lgDashDot"/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การกำหนดขนาดตัวอย่างด้วยการคำนวณจากสูตร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1.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กรณีที่ข้อมูลต้องการศึกษาเป็นข้อมูลต่อเนื่อง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lvl="1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i="1" dirty="0" err="1" smtClean="0">
                <a:solidFill>
                  <a:srgbClr val="000000"/>
                </a:solidFill>
                <a:latin typeface="Angsana New" pitchFamily="18" charset="-34"/>
              </a:rPr>
              <a:t>กรณีไม่ทราบจำนวนประชากร</a:t>
            </a:r>
            <a:endParaRPr lang="th-TH" b="1" i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lvl="1" algn="ctr" eaLnBrk="1" hangingPunct="1">
              <a:lnSpc>
                <a:spcPct val="90000"/>
              </a:lnSpc>
              <a:buFontTx/>
              <a:buNone/>
              <a:defRPr/>
            </a:pPr>
            <a:endParaRPr lang="th-TH" b="1" i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lvl="1" algn="ctr" eaLnBrk="1" hangingPunct="1">
              <a:lnSpc>
                <a:spcPct val="90000"/>
              </a:lnSpc>
              <a:buFontTx/>
              <a:buNone/>
              <a:defRPr/>
            </a:pPr>
            <a:endParaRPr lang="en-US" sz="40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n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ขนาดของกลุ่มตัวอย่างที่เหมาะสม</a:t>
            </a:r>
            <a:endParaRPr lang="en-US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z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ค่าคะแนน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z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เทียบจากตาราง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ณ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ระดับความเชื่อมั่นที่ต้องการ</a:t>
            </a:r>
            <a:endParaRPr lang="en-US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s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ค่าความเบี่ยงเบนมาตรฐานของกลุ่มตัวอย่างนำร่อง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(Pilot sample)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d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ผลต่างระหว่างค่าเฉลี่ยของประชากรกับค่าเฉลี่ยของกลุ่มตัวอย่างที่ยอมรับ</a:t>
            </a:r>
            <a:endParaRPr lang="th-TH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</a:rPr>
              <a:t>		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ได้</a:t>
            </a:r>
            <a:endParaRPr lang="en-US" b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3563938" y="2636838"/>
            <a:ext cx="2952750" cy="863600"/>
          </a:xfrm>
          <a:prstGeom prst="rect">
            <a:avLst/>
          </a:prstGeom>
          <a:solidFill>
            <a:schemeClr val="folHlink"/>
          </a:solidFill>
          <a:ln w="57150" cmpd="thickThin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 = (zs/d)2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h-TH" sz="4000" b="0" dirty="0" smtClean="0">
                <a:solidFill>
                  <a:srgbClr val="666633"/>
                </a:solidFill>
                <a:effectLst/>
              </a:rPr>
              <a:t>การหากลุ่มตัวอย่างด้วยวิธีของ </a:t>
            </a:r>
            <a:r>
              <a:rPr lang="en-US" sz="4000" b="0" dirty="0" smtClean="0">
                <a:solidFill>
                  <a:srgbClr val="666633"/>
                </a:solidFill>
                <a:effectLst/>
              </a:rPr>
              <a:t>Taro Yamane</a:t>
            </a:r>
            <a:endParaRPr lang="th-TH" sz="4000" dirty="0" smtClean="0">
              <a:solidFill>
                <a:srgbClr val="666633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000108"/>
            <a:ext cx="39901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>
                <a:solidFill>
                  <a:srgbClr val="666633"/>
                </a:solidFill>
              </a:rPr>
              <a:t>ไม่รู้จำนวนประชากรแน่นอน ให้ใช้สูตร</a:t>
            </a:r>
            <a:endParaRPr lang="th-TH" dirty="0">
              <a:solidFill>
                <a:srgbClr val="666633"/>
              </a:solidFill>
            </a:endParaRP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3857652" cy="2077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429000"/>
            <a:ext cx="8007701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h-TH" sz="4000" b="0" dirty="0" smtClean="0">
                <a:solidFill>
                  <a:srgbClr val="666633"/>
                </a:solidFill>
                <a:effectLst/>
              </a:rPr>
              <a:t>การหากลุ่มตัวอย่างด้วยวิธีของ </a:t>
            </a:r>
            <a:r>
              <a:rPr lang="en-US" sz="4000" b="0" dirty="0" smtClean="0">
                <a:solidFill>
                  <a:srgbClr val="666633"/>
                </a:solidFill>
                <a:effectLst/>
              </a:rPr>
              <a:t>Taro Yamane</a:t>
            </a:r>
            <a:endParaRPr lang="th-TH" sz="4000" dirty="0" smtClean="0">
              <a:solidFill>
                <a:srgbClr val="666633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000108"/>
            <a:ext cx="39901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>
                <a:solidFill>
                  <a:srgbClr val="666633"/>
                </a:solidFill>
              </a:rPr>
              <a:t>ไม่รู้จำนวนประชากรแน่นอน ให้ใช้สูตร</a:t>
            </a:r>
            <a:endParaRPr lang="th-TH" dirty="0">
              <a:solidFill>
                <a:srgbClr val="666633"/>
              </a:solidFill>
            </a:endParaRP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3857652" cy="2077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3500438"/>
            <a:ext cx="6357982" cy="304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smtClean="0">
                <a:solidFill>
                  <a:srgbClr val="000000"/>
                </a:solidFill>
              </a:rPr>
              <a:t>การวางแผนด้านตัวอย่าง</a:t>
            </a:r>
            <a:endParaRPr lang="en-US" sz="5400" smtClean="0">
              <a:solidFill>
                <a:srgbClr val="000000"/>
              </a:solidFill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33CC33"/>
              </a:buClr>
              <a:buFont typeface="Wingdings" pitchFamily="2" charset="2"/>
              <a:buChar char="v"/>
              <a:defRPr/>
            </a:pPr>
            <a:r>
              <a:rPr lang="en-US" sz="3600" b="1" i="1" dirty="0" err="1" smtClean="0">
                <a:solidFill>
                  <a:srgbClr val="000000"/>
                </a:solidFill>
                <a:latin typeface="Angsana New" pitchFamily="18" charset="-34"/>
              </a:rPr>
              <a:t>ประชากร</a:t>
            </a:r>
            <a:r>
              <a:rPr lang="en-US" sz="3600" i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(Population)</a:t>
            </a:r>
            <a:r>
              <a:rPr lang="th-TH" sz="3600" i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sz="3600" dirty="0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th-TH" sz="3600" i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Angsana New" pitchFamily="18" charset="-34"/>
              </a:rPr>
              <a:t>การศึกษาจากข้อมูลจากทุก</a:t>
            </a: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 ๆ </a:t>
            </a:r>
            <a:r>
              <a:rPr lang="en-US" sz="3600" b="1" dirty="0" err="1" smtClean="0">
                <a:solidFill>
                  <a:srgbClr val="000000"/>
                </a:solidFill>
                <a:latin typeface="Angsana New" pitchFamily="18" charset="-34"/>
              </a:rPr>
              <a:t>หน่วยของประชากรที่เรียกว่า</a:t>
            </a: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Angsana New" pitchFamily="18" charset="-34"/>
              </a:rPr>
              <a:t>การจัดทำสำมะโน</a:t>
            </a: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 (Census)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i="1" dirty="0" err="1" smtClean="0">
                <a:solidFill>
                  <a:srgbClr val="000000"/>
                </a:solidFill>
                <a:latin typeface="Angsana New" pitchFamily="18" charset="-34"/>
              </a:rPr>
              <a:t>เหตุการณ์</a:t>
            </a:r>
            <a:r>
              <a:rPr lang="en-US" sz="3600" i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i="1" dirty="0" err="1" smtClean="0">
                <a:solidFill>
                  <a:srgbClr val="000000"/>
                </a:solidFill>
                <a:latin typeface="Angsana New" pitchFamily="18" charset="-34"/>
              </a:rPr>
              <a:t>บุคคล</a:t>
            </a:r>
            <a:r>
              <a:rPr lang="en-US" sz="3600" i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i="1" dirty="0" err="1" smtClean="0">
                <a:solidFill>
                  <a:srgbClr val="000000"/>
                </a:solidFill>
                <a:latin typeface="Angsana New" pitchFamily="18" charset="-34"/>
              </a:rPr>
              <a:t>สิ่งของวัตถุต่างๆ</a:t>
            </a:r>
            <a:r>
              <a:rPr lang="en-US" sz="3600" i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i="1" dirty="0" err="1" smtClean="0">
                <a:solidFill>
                  <a:srgbClr val="000000"/>
                </a:solidFill>
                <a:latin typeface="Angsana New" pitchFamily="18" charset="-34"/>
              </a:rPr>
              <a:t>หรือสิ่งใดก็ตามต้องการข้อมูลมาศึกษาจากสิ่งเหล่านั้น</a:t>
            </a:r>
            <a:endParaRPr lang="th-TH" sz="3600" i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Clr>
                <a:srgbClr val="33CC33"/>
              </a:buClr>
              <a:buFont typeface="Wingdings" pitchFamily="2" charset="2"/>
              <a:buChar char="v"/>
              <a:defRPr/>
            </a:pPr>
            <a:r>
              <a:rPr lang="en-US" sz="3600" b="1" i="1" dirty="0" err="1" smtClean="0">
                <a:solidFill>
                  <a:srgbClr val="000000"/>
                </a:solidFill>
                <a:latin typeface="Angsana New" pitchFamily="18" charset="-34"/>
              </a:rPr>
              <a:t>ตัวอย่าง</a:t>
            </a:r>
            <a:r>
              <a:rPr lang="en-US" sz="3600" i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(Sample</a:t>
            </a:r>
            <a:r>
              <a:rPr lang="en-US" sz="3600" dirty="0" smtClean="0">
                <a:solidFill>
                  <a:srgbClr val="000000"/>
                </a:solidFill>
              </a:rPr>
              <a:t>) </a:t>
            </a:r>
            <a:r>
              <a:rPr lang="th-TH" sz="3600" dirty="0" smtClean="0">
                <a:solidFill>
                  <a:srgbClr val="000000"/>
                </a:solidFill>
              </a:rPr>
              <a:t>เป็น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หน่วยสมาชิกเพียงบางส่วนมาทำการศึกษา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บางส่วนของประชากรที่เลือกมาศึกษาวิจัย</a:t>
            </a:r>
            <a:endParaRPr lang="en-US" sz="3600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 eaLnBrk="1" hangingPunct="1">
              <a:buFontTx/>
              <a:buNone/>
              <a:defRPr/>
            </a:pP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2. </a:t>
            </a:r>
            <a:r>
              <a:rPr lang="th-TH" sz="3600" dirty="0" smtClean="0">
                <a:solidFill>
                  <a:srgbClr val="000000"/>
                </a:solidFill>
                <a:latin typeface="Angsana New" pitchFamily="18" charset="-34"/>
              </a:rPr>
              <a:t>กรณีที่ข้อมูลที่ต้องการศึกษาเป็นข้อมูลจำนวนเต็ม</a:t>
            </a:r>
            <a:endParaRPr lang="en-US" sz="36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990600" lvl="1" indent="-533400" algn="ctr" eaLnBrk="1" hangingPunct="1">
              <a:buFontTx/>
              <a:buNone/>
              <a:defRPr/>
            </a:pPr>
            <a:r>
              <a:rPr lang="en-US" b="1" i="1" dirty="0" err="1" smtClean="0">
                <a:solidFill>
                  <a:srgbClr val="000000"/>
                </a:solidFill>
                <a:latin typeface="Angsana New" pitchFamily="18" charset="-34"/>
              </a:rPr>
              <a:t>กรณีไม่ทราบจำนวนประชากร</a:t>
            </a:r>
            <a:endParaRPr lang="en-US" b="1" i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990600" lvl="1" indent="-533400" algn="ctr" eaLnBrk="1" hangingPunct="1">
              <a:buFontTx/>
              <a:buNone/>
              <a:defRPr/>
            </a:pP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algn="ctr" eaLnBrk="1" hangingPunct="1">
              <a:buFontTx/>
              <a:buNone/>
              <a:defRPr/>
            </a:pP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algn="ctr" eaLnBrk="1" hangingPunct="1">
              <a:buFontTx/>
              <a:buNone/>
              <a:defRPr/>
            </a:pP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	n, z, d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นิยามของค่าต่างๆ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ตามสูตรที่กล่าวมาแล้วข้างต้น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	p%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และ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q%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ร้อยละหรือสัดส่วนของกลุ่มตัวอย่างนำร่องที่เป็นไป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ตามลักษณะที่กำหนดศึกษา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title"/>
          </p:nvPr>
        </p:nvSpPr>
        <p:spPr>
          <a:ln cap="flat">
            <a:solidFill>
              <a:srgbClr val="33CC33"/>
            </a:solidFill>
            <a:prstDash val="lgDashDot"/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การกำหนดขนาดตัวอย่างด้วยการคำนวณจากสูตร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2916238" y="3068638"/>
            <a:ext cx="3744912" cy="9366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  =  p% x q% (z/d)2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800" smtClean="0">
                <a:solidFill>
                  <a:srgbClr val="000000"/>
                </a:solidFill>
              </a:rPr>
              <a:t>ตัวอย่าง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>
            <a:solidFill>
              <a:srgbClr val="33CC33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sz="2800" u="sng" smtClean="0">
                <a:solidFill>
                  <a:srgbClr val="000000"/>
                </a:solidFill>
                <a:latin typeface="Angsana New" pitchFamily="18" charset="-34"/>
              </a:rPr>
              <a:t>โจทย์</a:t>
            </a:r>
            <a:r>
              <a:rPr lang="th-TH" sz="280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smtClean="0">
                <a:solidFill>
                  <a:srgbClr val="000000"/>
                </a:solidFill>
                <a:latin typeface="Angsana New" pitchFamily="18" charset="-34"/>
              </a:rPr>
              <a:t>ในการลงคะแนนเสียงเลือกตั้งทั่วไปของอำเภอหนึ่ง จากกลุ่มตัวอย่างนำร่อง 30 คน ทราบว่ามีผู้ชายไปใช้สิทธิ์ 18 คน ผู้หญิงไปใช้สิทธิ์ 12 คน โดยกำหนดค่าความเชื่อมั่นเท่ากับร้อยละ 95 และค่าความแตกต่างในสัดส่วนระหว่างผู้หญิงกับผู้ชายที่ยอมรับได้เท่ากับร้อยละ 10 อยากทราบว่าจำนวนไปใช้สิทธิ์จำแนกตามเพศจะต่างกันจริงหรือไม่ ต้องการศึกษาจากกลุ่มตัวอย่างขนาดเท่าไร</a:t>
            </a:r>
            <a:endParaRPr lang="th-TH" sz="280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sz="2800" u="sng" smtClean="0">
                <a:solidFill>
                  <a:srgbClr val="000000"/>
                </a:solidFill>
                <a:latin typeface="Angsana New" pitchFamily="18" charset="-34"/>
              </a:rPr>
              <a:t>วิธีทำ</a:t>
            </a:r>
            <a:r>
              <a:rPr lang="th-TH" sz="2800" smtClean="0">
                <a:solidFill>
                  <a:srgbClr val="000000"/>
                </a:solidFill>
                <a:latin typeface="Angsana New" pitchFamily="18" charset="-34"/>
              </a:rPr>
              <a:t> 			</a:t>
            </a:r>
            <a:r>
              <a:rPr lang="en-US" sz="2800" smtClean="0">
                <a:solidFill>
                  <a:srgbClr val="000000"/>
                </a:solidFill>
                <a:latin typeface="Angsana New" pitchFamily="18" charset="-34"/>
              </a:rPr>
              <a:t>p(ชาย) เท่ากับ 18/30  =  0.60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sz="2800" smtClean="0">
                <a:solidFill>
                  <a:srgbClr val="000000"/>
                </a:solidFill>
                <a:latin typeface="Angsana New" pitchFamily="18" charset="-34"/>
              </a:rPr>
              <a:t>				</a:t>
            </a:r>
            <a:r>
              <a:rPr lang="en-US" sz="2800" smtClean="0">
                <a:solidFill>
                  <a:srgbClr val="000000"/>
                </a:solidFill>
                <a:latin typeface="Angsana New" pitchFamily="18" charset="-34"/>
              </a:rPr>
              <a:t>q(หญิง) เท่ากับ 12/30 =  0.40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sz="2800" smtClean="0">
                <a:solidFill>
                  <a:srgbClr val="000000"/>
                </a:solidFill>
                <a:latin typeface="Angsana New" pitchFamily="18" charset="-34"/>
              </a:rPr>
              <a:t>				</a:t>
            </a:r>
            <a:r>
              <a:rPr lang="en-US" sz="2800" smtClean="0">
                <a:solidFill>
                  <a:srgbClr val="000000"/>
                </a:solidFill>
                <a:latin typeface="Angsana New" pitchFamily="18" charset="-34"/>
              </a:rPr>
              <a:t>z  ณ ระดับความเชื่อมั่นร้อยละ 95  =  1.96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sz="2800" smtClean="0">
                <a:solidFill>
                  <a:srgbClr val="000000"/>
                </a:solidFill>
                <a:latin typeface="Angsana New" pitchFamily="18" charset="-34"/>
              </a:rPr>
              <a:t>				</a:t>
            </a:r>
            <a:r>
              <a:rPr lang="en-US" sz="2800" smtClean="0">
                <a:solidFill>
                  <a:srgbClr val="000000"/>
                </a:solidFill>
                <a:latin typeface="Angsana New" pitchFamily="18" charset="-34"/>
              </a:rPr>
              <a:t>d  (กรณีนี้ กำหนดเป็นสัดส่วนตาม p และ q) =  0.1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sz="2800" smtClean="0">
                <a:solidFill>
                  <a:srgbClr val="000000"/>
                </a:solidFill>
                <a:latin typeface="Angsana New" pitchFamily="18" charset="-34"/>
              </a:rPr>
              <a:t>				</a:t>
            </a:r>
            <a:r>
              <a:rPr lang="en-US" sz="2800" smtClean="0">
                <a:solidFill>
                  <a:srgbClr val="000000"/>
                </a:solidFill>
                <a:latin typeface="Angsana New" pitchFamily="18" charset="-34"/>
              </a:rPr>
              <a:t>n  =  (0.60) (0.40) (1.96/0.1)2</a:t>
            </a:r>
            <a:r>
              <a:rPr lang="th-TH" sz="280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smtClean="0">
                <a:solidFill>
                  <a:srgbClr val="000000"/>
                </a:solidFill>
                <a:latin typeface="Angsana New" pitchFamily="18" charset="-34"/>
              </a:rPr>
              <a:t>=  92.20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80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u="sng" smtClean="0">
                <a:solidFill>
                  <a:srgbClr val="000000"/>
                </a:solidFill>
                <a:latin typeface="Angsana New" pitchFamily="18" charset="-34"/>
              </a:rPr>
              <a:t>Answer </a:t>
            </a:r>
            <a:r>
              <a:rPr lang="en-US" sz="2800" smtClean="0">
                <a:solidFill>
                  <a:srgbClr val="000000"/>
                </a:solidFill>
                <a:latin typeface="Angsana New" pitchFamily="18" charset="-34"/>
              </a:rPr>
              <a:t>ผู้ศึกษาอาจกำหนดขนาดตัวอย่างที่อย่างน้อย 93  ตัวอย่าง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marL="990600" lvl="1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3200" smtClean="0">
                <a:solidFill>
                  <a:srgbClr val="000000"/>
                </a:solidFill>
                <a:latin typeface="Angsana New" pitchFamily="18" charset="-34"/>
              </a:rPr>
              <a:t>2. </a:t>
            </a:r>
            <a:r>
              <a:rPr lang="th-TH" sz="3200" smtClean="0">
                <a:solidFill>
                  <a:srgbClr val="000000"/>
                </a:solidFill>
                <a:latin typeface="Angsana New" pitchFamily="18" charset="-34"/>
              </a:rPr>
              <a:t>กรณีที่ข้อมูลที่ต้องการศึกษาเป็นข้อมูลจำนวนเต็ม</a:t>
            </a:r>
            <a:endParaRPr lang="en-US" sz="3200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i="1" smtClean="0">
                <a:solidFill>
                  <a:srgbClr val="000000"/>
                </a:solidFill>
                <a:latin typeface="Angsana New" pitchFamily="18" charset="-34"/>
              </a:rPr>
              <a:t>กรณีที่ทราบจำนวนประชากร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  <a:defRPr/>
            </a:pPr>
            <a:endParaRPr lang="en-US" sz="2400" b="1" i="1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smtClean="0">
                <a:solidFill>
                  <a:srgbClr val="000000"/>
                </a:solidFill>
                <a:latin typeface="Angsana New" pitchFamily="18" charset="-34"/>
              </a:rPr>
              <a:t>n  =  Nz2 (p)(q)/Nd2+z2(p)(q)</a:t>
            </a:r>
            <a:endParaRPr lang="en-US" sz="2400" b="1" u="sng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endParaRPr lang="en-US" sz="2400" b="1" u="sng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u="sng" smtClean="0">
                <a:solidFill>
                  <a:srgbClr val="000000"/>
                </a:solidFill>
                <a:latin typeface="Angsana New" pitchFamily="18" charset="-34"/>
              </a:rPr>
              <a:t>ตัวอย่าง</a:t>
            </a:r>
            <a:r>
              <a:rPr lang="en-US" sz="2400" b="1" smtClean="0">
                <a:solidFill>
                  <a:srgbClr val="000000"/>
                </a:solidFill>
                <a:latin typeface="Angsana New" pitchFamily="18" charset="-34"/>
              </a:rPr>
              <a:t>  จากกรณีเดียวกันกับการลงคะแนนเสียงเลือกตั้งดังกล่าวข้างต้น ถ้าทราบประชากรว่ามีผู้ไปลงคะแนนทั้งหมด 3600 คน ถ้าต้องการทราบว่าสัดส่วนของหญิงกับชายที่ไปใช้สิทธิ์แตกต่างกันจริงหรือไม่ ต้องใช้ขนาดกลุ่มตัวอย่างเท่าไร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smtClean="0">
                <a:solidFill>
                  <a:srgbClr val="000000"/>
                </a:solidFill>
                <a:latin typeface="Angsana New" pitchFamily="18" charset="-34"/>
              </a:rPr>
              <a:t>			N	=	</a:t>
            </a:r>
            <a:r>
              <a:rPr lang="en-US" sz="2400" b="1" u="sng" smtClean="0">
                <a:solidFill>
                  <a:srgbClr val="000000"/>
                </a:solidFill>
                <a:latin typeface="Angsana New" pitchFamily="18" charset="-34"/>
              </a:rPr>
              <a:t>3600(1.96)2 (.60) (.40)</a:t>
            </a:r>
            <a:endParaRPr lang="en-US" sz="2400" b="1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smtClean="0">
                <a:solidFill>
                  <a:srgbClr val="000000"/>
                </a:solidFill>
                <a:latin typeface="Angsana New" pitchFamily="18" charset="-34"/>
              </a:rPr>
              <a:t>				        3600(.10)2  + (1.96)2  (.60) (.40)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smtClean="0">
                <a:solidFill>
                  <a:srgbClr val="000000"/>
                </a:solidFill>
                <a:latin typeface="Angsana New" pitchFamily="18" charset="-34"/>
              </a:rPr>
              <a:t>				=	384.16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smtClean="0">
                <a:solidFill>
                  <a:srgbClr val="000000"/>
                </a:solidFill>
                <a:latin typeface="Angsana New" pitchFamily="18" charset="-34"/>
              </a:rPr>
              <a:t>	ขนาดของกลุ่มตัวอย่างที่เหมาะสมสำหรับกรณี คืออย่างน้อย 385 คน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title"/>
          </p:nvPr>
        </p:nvSpPr>
        <p:spPr>
          <a:ln cap="flat">
            <a:solidFill>
              <a:srgbClr val="33CC33"/>
            </a:solidFill>
            <a:prstDash val="lgDashDot"/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การกำหนดขนาดตัวอย่างด้วยการคำนวณจากสูตร</a:t>
            </a:r>
            <a:r>
              <a:rPr lang="en-US" smtClean="0"/>
              <a:t> 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4800" dirty="0" err="1" smtClean="0">
                <a:solidFill>
                  <a:srgbClr val="000000"/>
                </a:solidFill>
              </a:rPr>
              <a:t>ข้อผิดพลาดจา</a:t>
            </a:r>
            <a:r>
              <a:rPr lang="th-TH" sz="4800" dirty="0" smtClean="0">
                <a:solidFill>
                  <a:srgbClr val="000000"/>
                </a:solidFill>
              </a:rPr>
              <a:t>ก</a:t>
            </a:r>
            <a:r>
              <a:rPr lang="en-US" sz="4800" dirty="0" err="1" smtClean="0">
                <a:solidFill>
                  <a:srgbClr val="000000"/>
                </a:solidFill>
              </a:rPr>
              <a:t>การเลือกตัวอย่าง</a:t>
            </a:r>
            <a:endParaRPr lang="en-US" sz="4800" dirty="0" smtClean="0">
              <a:solidFill>
                <a:srgbClr val="000000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1. 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การเลือกตัวอย่างผิดพลาด </a:t>
            </a:r>
            <a:r>
              <a:rPr lang="th-TH" i="1" dirty="0" smtClean="0">
                <a:solidFill>
                  <a:srgbClr val="000000"/>
                </a:solidFill>
                <a:latin typeface="Angsana New" pitchFamily="18" charset="-34"/>
              </a:rPr>
              <a:t>ซึ่งเกิดจาก</a:t>
            </a: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	-การกำหนดประชากรผิด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		</a:t>
            </a: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	-การกำหนดคุณสมบัติของตัวอย่างไม่ถูกต้อง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	-ควบคุมการสุ่มไม่ได้ ได้ตัวอย่างที่ไม่ตรงกับที่ต้องการ </a:t>
            </a: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	-พนักงานเก็บข้อมูลขาดความระมัดระวังที่เลือกตัวอย่างให้ถูกต้อง </a:t>
            </a:r>
            <a:r>
              <a:rPr lang="th-TH" b="1" u="sng" dirty="0" smtClean="0">
                <a:solidFill>
                  <a:srgbClr val="FF6600"/>
                </a:solidFill>
                <a:latin typeface="Angsana New" pitchFamily="18" charset="-34"/>
              </a:rPr>
              <a:t>วิธีแก้ไข</a:t>
            </a: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:  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โดยการขยายขนาดของตัวอย่างให้ใหญ่ขึ้นผู้รับอาจจะลืมจึงไม่ได้ให้ความร่วมมือตอบแบบสอบถามไปให้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462992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2.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ตัวอย่างให้ข้อมูลที่ผิดพลาด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(Response Errors) กรณีได้รับข้อมูลกลับคืนมาแต่ข้อมูลที่ได้มาไม่ถูกต้องซึ่งอาจเกิดจาก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		-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การรวบรวมข้อมูลหรือข่าวสารไม่ถูกต้อง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(Inaccuracy)</a:t>
            </a:r>
            <a:endParaRPr lang="th-TH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		-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ความผิดพลาดในการสื่อความหมาย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   (Ambiguity)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en-US" sz="2800" b="1" u="sng" dirty="0" err="1" smtClean="0">
                <a:solidFill>
                  <a:srgbClr val="000000"/>
                </a:solidFill>
                <a:latin typeface="Angsana New" pitchFamily="18" charset="-34"/>
              </a:rPr>
              <a:t>วิธีแก้ไข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sz="28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§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ต้องพยายามสร้างบรรยากาศในการสื่อสารกับตัวอย่าง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/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ผู้ตอบให้เป็นกันเองมากที่สุด</a:t>
            </a:r>
            <a:endParaRPr lang="th-TH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ปฐมนิเทศผู้เก็บรวบรวมข้อมูลให้เข้าใจวัตถุประสงค์และเนื้อหาของแบบสอบถามแต่ละข้ออย่างถูกต้องและชัดเจน</a:t>
            </a:r>
            <a:endParaRPr lang="th-TH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§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ทำการทดสอบก่อน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(Pre-Test)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th-TH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000000"/>
                </a:solidFill>
              </a:rPr>
              <a:t>ข้อผิดพลาดจา</a:t>
            </a:r>
            <a:r>
              <a:rPr lang="th-TH" dirty="0" smtClean="0">
                <a:solidFill>
                  <a:srgbClr val="000000"/>
                </a:solidFill>
              </a:rPr>
              <a:t>ก</a:t>
            </a:r>
            <a:r>
              <a:rPr lang="en-US" dirty="0" err="1" smtClean="0">
                <a:solidFill>
                  <a:srgbClr val="000000"/>
                </a:solidFill>
              </a:rPr>
              <a:t>การเลือกตัวอย่าง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ln cap="flat">
            <a:solidFill>
              <a:srgbClr val="33CC33"/>
            </a:solidFill>
            <a:prstDash val="lgDashDot"/>
          </a:ln>
        </p:spPr>
        <p:txBody>
          <a:bodyPr/>
          <a:lstStyle/>
          <a:p>
            <a:pPr eaLnBrk="1" hangingPunct="1">
              <a:defRPr/>
            </a:pPr>
            <a:r>
              <a:rPr lang="th-TH" sz="4000" smtClean="0">
                <a:solidFill>
                  <a:srgbClr val="000000"/>
                </a:solidFill>
              </a:rPr>
              <a:t>การกำหนดขนาดกลุ่มตัวอย่างด้วยการเปรียบเทียบจากตารางสำเร็จรูป</a:t>
            </a:r>
            <a:r>
              <a:rPr lang="en-US" sz="4000" smtClean="0"/>
              <a:t> </a:t>
            </a:r>
            <a:endParaRPr lang="th-TH" sz="4000" smtClean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3333FF"/>
              </a:buClr>
              <a:buFont typeface="Wingdings" pitchFamily="2" charset="2"/>
              <a:buChar char="Ø"/>
              <a:defRPr/>
            </a:pPr>
            <a:r>
              <a:rPr lang="en-US" smtClean="0">
                <a:solidFill>
                  <a:srgbClr val="000000"/>
                </a:solidFill>
                <a:latin typeface="Angsana New" pitchFamily="18" charset="-34"/>
              </a:rPr>
              <a:t>ตารางกำหนดขนาดของกลุ่มตัวอย่า</a:t>
            </a:r>
            <a:r>
              <a:rPr lang="th-TH" smtClean="0">
                <a:solidFill>
                  <a:srgbClr val="000000"/>
                </a:solidFill>
                <a:latin typeface="Angsana New" pitchFamily="18" charset="-34"/>
              </a:rPr>
              <a:t>งโดย </a:t>
            </a:r>
            <a:r>
              <a:rPr lang="en-US" smtClean="0">
                <a:solidFill>
                  <a:srgbClr val="000000"/>
                </a:solidFill>
                <a:latin typeface="Angsana New" pitchFamily="18" charset="-34"/>
              </a:rPr>
              <a:t>Robert V. Krejcie และ Earyle W. Morgan (1970 : 608-609 )</a:t>
            </a:r>
          </a:p>
          <a:p>
            <a:pPr eaLnBrk="1" hangingPunct="1">
              <a:buClr>
                <a:srgbClr val="3333FF"/>
              </a:buClr>
              <a:buFont typeface="Wingdings" pitchFamily="2" charset="2"/>
              <a:buChar char="Ø"/>
              <a:defRPr/>
            </a:pPr>
            <a:r>
              <a:rPr lang="en-US" smtClean="0">
                <a:solidFill>
                  <a:srgbClr val="000000"/>
                </a:solidFill>
                <a:latin typeface="Angsana New" pitchFamily="18" charset="-34"/>
              </a:rPr>
              <a:t>การกําหนดขนาดกลุ่มตัวอย่างตามตารางของเครจซี่และมอร์แกน </a:t>
            </a:r>
            <a:endParaRPr lang="th-TH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smtClean="0">
                <a:solidFill>
                  <a:srgbClr val="000000"/>
                </a:solidFill>
                <a:latin typeface="Angsana New" pitchFamily="18" charset="-34"/>
              </a:rPr>
              <a:t>		-</a:t>
            </a:r>
            <a:r>
              <a:rPr lang="en-US" smtClean="0">
                <a:solidFill>
                  <a:srgbClr val="000000"/>
                </a:solidFill>
                <a:latin typeface="Angsana New" pitchFamily="18" charset="-34"/>
              </a:rPr>
              <a:t>หาก ประชากรจํานวน 1,163 คน  ดูได้จากประชากรจํานวน 1,200 คน ได้ขนาดกลุ่มตัวอย่างจํานวนอย่างน้อย 291 คน  </a:t>
            </a:r>
            <a:endParaRPr lang="th-TH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smtClean="0">
                <a:solidFill>
                  <a:srgbClr val="000000"/>
                </a:solidFill>
                <a:latin typeface="Angsana New" pitchFamily="18" charset="-34"/>
              </a:rPr>
              <a:t>		-</a:t>
            </a:r>
            <a:r>
              <a:rPr lang="en-US" smtClean="0">
                <a:solidFill>
                  <a:srgbClr val="000000"/>
                </a:solidFill>
                <a:latin typeface="Angsana New" pitchFamily="18" charset="-34"/>
              </a:rPr>
              <a:t>หากประชากรจํานวนเท่ากับหรือเกิน  100,000 คน  ดูได้จากประชากรจํานวน 100,000 คน ได้ขนาดกลุ่มตัวอย่างจํานวนอย่างน้อย 384 คน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401080" cy="642942"/>
          </a:xfrm>
        </p:spPr>
        <p:txBody>
          <a:bodyPr/>
          <a:lstStyle/>
          <a:p>
            <a:pPr marL="514350" indent="-514350">
              <a:buClrTx/>
              <a:buNone/>
            </a:pPr>
            <a:r>
              <a:rPr lang="th-TH" sz="2800" dirty="0" smtClean="0">
                <a:solidFill>
                  <a:srgbClr val="000000"/>
                </a:solidFill>
                <a:effectLst/>
              </a:rPr>
              <a:t>ใช้ตาราง </a:t>
            </a:r>
            <a:r>
              <a:rPr lang="en-US" sz="2800" dirty="0" err="1" smtClean="0">
                <a:solidFill>
                  <a:srgbClr val="000000"/>
                </a:solidFill>
                <a:effectLst/>
              </a:rPr>
              <a:t>Krejcie</a:t>
            </a:r>
            <a:r>
              <a:rPr lang="en-US" sz="2800" dirty="0" smtClean="0">
                <a:solidFill>
                  <a:srgbClr val="000000"/>
                </a:solidFill>
                <a:effectLst/>
              </a:rPr>
              <a:t> &amp; Morgan</a:t>
            </a:r>
            <a:endParaRPr lang="th-TH" sz="2800" dirty="0" smtClean="0">
              <a:solidFill>
                <a:srgbClr val="000000"/>
              </a:solidFill>
              <a:effectLst/>
            </a:endParaRPr>
          </a:p>
          <a:p>
            <a:pPr marL="514350" indent="-514350">
              <a:buNone/>
            </a:pPr>
            <a:endParaRPr lang="th-TH" sz="28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th-TH" dirty="0" smtClean="0">
                <a:ln>
                  <a:solidFill>
                    <a:srgbClr val="3333FF"/>
                  </a:solidFill>
                </a:ln>
                <a:solidFill>
                  <a:srgbClr val="6699FF"/>
                </a:solidFill>
                <a:effectLst/>
              </a:rPr>
              <a:t>รู้จำนวนประชากรทั้งหมด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47835"/>
            <a:ext cx="567690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401080" cy="642942"/>
          </a:xfrm>
        </p:spPr>
        <p:txBody>
          <a:bodyPr/>
          <a:lstStyle/>
          <a:p>
            <a:pPr marL="514350" indent="-514350">
              <a:buClrTx/>
              <a:buNone/>
            </a:pPr>
            <a:r>
              <a:rPr lang="th-TH" sz="2800" dirty="0" smtClean="0">
                <a:solidFill>
                  <a:srgbClr val="000000"/>
                </a:solidFill>
                <a:effectLst/>
              </a:rPr>
              <a:t>ใช้ตาราง </a:t>
            </a:r>
            <a:r>
              <a:rPr lang="en-US" sz="2800" dirty="0" err="1" smtClean="0">
                <a:solidFill>
                  <a:srgbClr val="000000"/>
                </a:solidFill>
                <a:effectLst/>
              </a:rPr>
              <a:t>Krejcie</a:t>
            </a:r>
            <a:r>
              <a:rPr lang="en-US" sz="2800" dirty="0" smtClean="0">
                <a:solidFill>
                  <a:srgbClr val="000000"/>
                </a:solidFill>
                <a:effectLst/>
              </a:rPr>
              <a:t> &amp; Morgan</a:t>
            </a:r>
            <a:endParaRPr lang="th-TH" sz="2800" dirty="0" smtClean="0">
              <a:solidFill>
                <a:srgbClr val="000000"/>
              </a:solidFill>
              <a:effectLst/>
            </a:endParaRPr>
          </a:p>
          <a:p>
            <a:pPr marL="514350" indent="-514350">
              <a:buNone/>
            </a:pPr>
            <a:endParaRPr lang="th-TH" sz="28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th-TH" dirty="0" smtClean="0">
                <a:ln>
                  <a:solidFill>
                    <a:srgbClr val="3333FF"/>
                  </a:solidFill>
                </a:ln>
                <a:solidFill>
                  <a:srgbClr val="6699FF"/>
                </a:solidFill>
                <a:effectLst/>
              </a:rPr>
              <a:t>รู้จำนวนประชากรทั้งหมด</a:t>
            </a: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571745"/>
            <a:ext cx="7352583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428736"/>
            <a:ext cx="7215238" cy="1204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h-TH" sz="4000" b="0" dirty="0" smtClean="0">
                <a:solidFill>
                  <a:srgbClr val="666633"/>
                </a:solidFill>
                <a:effectLst/>
              </a:rPr>
              <a:t>การหากลุ่มตัวอย่างด้วยวิธีของ </a:t>
            </a:r>
            <a:r>
              <a:rPr lang="en-US" sz="4000" b="0" dirty="0" smtClean="0">
                <a:solidFill>
                  <a:srgbClr val="666633"/>
                </a:solidFill>
                <a:effectLst/>
              </a:rPr>
              <a:t>Taro Yamane</a:t>
            </a:r>
            <a:endParaRPr lang="th-TH" sz="4000" dirty="0" smtClean="0">
              <a:solidFill>
                <a:srgbClr val="666633"/>
              </a:solidFill>
              <a:effectLst/>
            </a:endParaRPr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928670"/>
            <a:ext cx="54102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th-TH" dirty="0" smtClean="0">
                <a:ln>
                  <a:solidFill>
                    <a:srgbClr val="3333FF"/>
                  </a:solidFill>
                </a:ln>
                <a:solidFill>
                  <a:srgbClr val="6699FF"/>
                </a:solidFill>
                <a:effectLst/>
              </a:rPr>
              <a:t>รู้จำนวนประชากรทั้งหมด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42920" y="2571744"/>
            <a:ext cx="840108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ถ้าไม่ตรงก็ให้เทียบบัญญัติไตรยางค์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endParaRPr kumimoji="0" lang="th-TH" sz="4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ความสำคัญของการเลือกตัวอย่าง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4708525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ข้อควรพิจารณาที่สำคัญ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3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ประการ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en-US" sz="3600" b="1" dirty="0" err="1" smtClean="0">
                <a:solidFill>
                  <a:srgbClr val="000000"/>
                </a:solidFill>
                <a:latin typeface="Angsana New" pitchFamily="18" charset="-34"/>
              </a:rPr>
              <a:t>ข้อจำกัดทางด้านทรัพยากรมนุษย์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(Resource Constraints)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en-US" sz="3600" b="1" dirty="0" err="1" smtClean="0">
                <a:solidFill>
                  <a:srgbClr val="000000"/>
                </a:solidFill>
                <a:latin typeface="Angsana New" pitchFamily="18" charset="-34"/>
              </a:rPr>
              <a:t>ความเสียหายจากการตรวจสอบวัดข้อมูล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(Destructive Measurement)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en-US" sz="3600" b="1" dirty="0" err="1" smtClean="0">
                <a:solidFill>
                  <a:srgbClr val="000000"/>
                </a:solidFill>
                <a:latin typeface="Angsana New" pitchFamily="18" charset="-34"/>
              </a:rPr>
              <a:t>ความถูกต้องแม่นยำ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(Accuracy)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th-TH" b="1" i="1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en-US" b="1" i="1" dirty="0" smtClean="0">
                <a:solidFill>
                  <a:srgbClr val="000000"/>
                </a:solidFill>
                <a:latin typeface="Angsana New" pitchFamily="18" charset="-34"/>
              </a:rPr>
              <a:t>“วิธีการเลือกตัวอย่างจึงมีความสำคัญมากในการที่จะทำให้ผู้วิจัยได้ตัวอย่างที่ดี ได้ข้อมูลที่ถูกต้องซึ่งควรมีการวางแผนอย่างรอบคอบเพื่อผลในการนำไปวิจัยขั้นต่อไป”............</a:t>
            </a:r>
          </a:p>
          <a:p>
            <a:pPr eaLnBrk="1" hangingPunct="1">
              <a:defRPr/>
            </a:pP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495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ClrTx/>
              <a:buNone/>
            </a:pPr>
            <a:r>
              <a:rPr lang="th-TH" sz="2800" dirty="0" smtClean="0">
                <a:solidFill>
                  <a:srgbClr val="000000"/>
                </a:solidFill>
                <a:effectLst/>
              </a:rPr>
              <a:t>ใช้เกณฑ์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th-TH" sz="2800" dirty="0" smtClean="0">
                <a:solidFill>
                  <a:srgbClr val="000000"/>
                </a:solidFill>
                <a:effectLst/>
              </a:rPr>
              <a:t>ประชากรมีจำนวนเป็นหลักร้อย  ใช้กลุ่มตัวอย่าง  </a:t>
            </a:r>
            <a:r>
              <a:rPr lang="en-US" sz="2800" dirty="0" smtClean="0">
                <a:solidFill>
                  <a:srgbClr val="000000"/>
                </a:solidFill>
                <a:effectLst/>
              </a:rPr>
              <a:t>15 – 30 %</a:t>
            </a:r>
            <a:endParaRPr lang="en-US" sz="2400" dirty="0" smtClean="0">
              <a:solidFill>
                <a:srgbClr val="000000"/>
              </a:solidFill>
              <a:effectLst/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th-TH" sz="2800" dirty="0" smtClean="0">
                <a:solidFill>
                  <a:srgbClr val="000000"/>
                </a:solidFill>
                <a:effectLst/>
              </a:rPr>
              <a:t>ประชากรมีจำนวนเป็นเลขหลักพัน    ใช้กลุ่มตัวอย่าง   </a:t>
            </a:r>
            <a:r>
              <a:rPr lang="en-US" sz="2800" dirty="0" smtClean="0">
                <a:solidFill>
                  <a:srgbClr val="000000"/>
                </a:solidFill>
                <a:effectLst/>
              </a:rPr>
              <a:t>10 – 15 %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th-TH" sz="2800" dirty="0" smtClean="0">
                <a:solidFill>
                  <a:srgbClr val="000000"/>
                </a:solidFill>
                <a:effectLst/>
              </a:rPr>
              <a:t>ประชากรมีจำนวนเป็นเลขหลักหมื่น   ใช้กลุ่มตัวอย่าง    </a:t>
            </a:r>
            <a:r>
              <a:rPr lang="en-US" sz="2800" dirty="0" smtClean="0">
                <a:solidFill>
                  <a:srgbClr val="000000"/>
                </a:solidFill>
                <a:effectLst/>
              </a:rPr>
              <a:t>5 – 10 %</a:t>
            </a:r>
            <a:endParaRPr lang="en-US" sz="2000" dirty="0" smtClean="0">
              <a:solidFill>
                <a:srgbClr val="000000"/>
              </a:solidFill>
              <a:effectLst/>
            </a:endParaRPr>
          </a:p>
          <a:p>
            <a:pPr marL="514350" indent="-514350">
              <a:buFont typeface="+mj-lt"/>
              <a:buAutoNum type="arabicPeriod"/>
            </a:pPr>
            <a:endParaRPr lang="th-TH" sz="28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n>
                  <a:solidFill>
                    <a:srgbClr val="3333FF"/>
                  </a:solidFill>
                </a:ln>
                <a:solidFill>
                  <a:srgbClr val="6699FF"/>
                </a:solidFill>
                <a:effectLst/>
              </a:rPr>
              <a:t>รู้จำนวนประชากรทั้งหมด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600200"/>
            <a:ext cx="8643998" cy="4495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1.  </a:t>
            </a:r>
            <a:r>
              <a:rPr lang="en-US" sz="3600" b="1" dirty="0" err="1" smtClean="0">
                <a:solidFill>
                  <a:srgbClr val="000000"/>
                </a:solidFill>
                <a:latin typeface="Angsana New" pitchFamily="18" charset="-34"/>
              </a:rPr>
              <a:t>กรณีที่ข้อมูลต้องการศึกษาเป็นข้อมูลต่อเนื่อง</a:t>
            </a:r>
            <a:endParaRPr lang="th-TH" sz="36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algn="ctr" eaLnBrk="1" hangingPunct="1">
              <a:buFontTx/>
              <a:buNone/>
              <a:defRPr/>
            </a:pPr>
            <a:r>
              <a:rPr lang="en-US" b="1" i="1" dirty="0" err="1" smtClean="0">
                <a:solidFill>
                  <a:srgbClr val="000000"/>
                </a:solidFill>
                <a:latin typeface="Angsana New" pitchFamily="18" charset="-34"/>
              </a:rPr>
              <a:t>กรณีที่ทราบจำนวนประชากร</a:t>
            </a:r>
            <a:endParaRPr lang="en-US" b="1" i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eaLnBrk="1" hangingPunct="1">
              <a:buFontTx/>
              <a:buNone/>
              <a:defRPr/>
            </a:pPr>
            <a:endParaRPr lang="th-TH" b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title"/>
          </p:nvPr>
        </p:nvSpPr>
        <p:spPr>
          <a:ln cap="flat">
            <a:solidFill>
              <a:srgbClr val="33CC33"/>
            </a:solidFill>
            <a:prstDash val="lgDashDot"/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การกำหนดขนาดตัวอย่างด้วยการคำนวณจากสูตร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2428860" y="2643182"/>
            <a:ext cx="417671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n  =  Nz2s2/Nd2+z2s2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ln cap="flat">
            <a:solidFill>
              <a:srgbClr val="33CC33"/>
            </a:solidFill>
            <a:prstDash val="lgDashDot"/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การกำหนดขนาดตัวอย่างด้วยการคำนวณจากสูตร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001156" cy="4495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1" algn="ctr" eaLnBrk="1" hangingPunct="1">
              <a:lnSpc>
                <a:spcPct val="90000"/>
              </a:lnSpc>
              <a:buFontTx/>
              <a:buNone/>
              <a:defRPr/>
            </a:pPr>
            <a:endParaRPr lang="en-US" sz="40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Angsana New" pitchFamily="18" charset="-34"/>
              </a:rPr>
              <a:t>n  </a:t>
            </a:r>
            <a:r>
              <a:rPr lang="en-US" sz="3200" b="1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sz="32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Angsana New" pitchFamily="18" charset="-34"/>
              </a:rPr>
              <a:t>ขนาดของกลุ่มตัวอย่างที่เหมาะสม</a:t>
            </a:r>
            <a:endParaRPr lang="en-US" sz="32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Angsana New" pitchFamily="18" charset="-34"/>
              </a:rPr>
              <a:t>z  </a:t>
            </a:r>
            <a:r>
              <a:rPr lang="en-US" sz="3200" b="1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sz="32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Angsana New" pitchFamily="18" charset="-34"/>
              </a:rPr>
              <a:t>ค่าคะแนน</a:t>
            </a:r>
            <a:r>
              <a:rPr lang="en-US" sz="3200" b="1" dirty="0" smtClean="0">
                <a:solidFill>
                  <a:srgbClr val="000000"/>
                </a:solidFill>
                <a:latin typeface="Angsana New" pitchFamily="18" charset="-34"/>
              </a:rPr>
              <a:t> z </a:t>
            </a:r>
            <a:r>
              <a:rPr lang="en-US" sz="3200" b="1" dirty="0" err="1" smtClean="0">
                <a:solidFill>
                  <a:srgbClr val="000000"/>
                </a:solidFill>
                <a:latin typeface="Angsana New" pitchFamily="18" charset="-34"/>
              </a:rPr>
              <a:t>เทียบจากตาราง</a:t>
            </a:r>
            <a:r>
              <a:rPr lang="en-US" sz="3200" b="1" dirty="0" smtClean="0">
                <a:solidFill>
                  <a:srgbClr val="000000"/>
                </a:solidFill>
                <a:latin typeface="Angsana New" pitchFamily="18" charset="-34"/>
              </a:rPr>
              <a:t> ณ </a:t>
            </a:r>
            <a:r>
              <a:rPr lang="en-US" sz="3200" b="1" dirty="0" err="1" smtClean="0">
                <a:solidFill>
                  <a:srgbClr val="000000"/>
                </a:solidFill>
                <a:latin typeface="Angsana New" pitchFamily="18" charset="-34"/>
              </a:rPr>
              <a:t>ระดับความเชื่อมั่นที่ต้องการ</a:t>
            </a:r>
            <a:endParaRPr lang="en-US" sz="32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Angsana New" pitchFamily="18" charset="-34"/>
              </a:rPr>
              <a:t>s </a:t>
            </a:r>
            <a:r>
              <a:rPr lang="en-US" sz="3200" b="1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sz="32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Angsana New" pitchFamily="18" charset="-34"/>
              </a:rPr>
              <a:t>ค่าความเบี่ยงเบนมาตรฐานของกลุ่มตัวอย่างนำร่อง</a:t>
            </a:r>
            <a:r>
              <a:rPr lang="en-US" sz="3200" b="1" dirty="0" smtClean="0">
                <a:solidFill>
                  <a:srgbClr val="000000"/>
                </a:solidFill>
                <a:latin typeface="Angsana New" pitchFamily="18" charset="-34"/>
              </a:rPr>
              <a:t> (Pilot sample)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Angsana New" pitchFamily="18" charset="-34"/>
              </a:rPr>
              <a:t>d </a:t>
            </a:r>
            <a:r>
              <a:rPr lang="en-US" sz="3200" b="1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sz="3200" b="1" dirty="0" smtClean="0">
                <a:solidFill>
                  <a:srgbClr val="000000"/>
                </a:solidFill>
                <a:latin typeface="Angsana New" pitchFamily="18" charset="-34"/>
              </a:rPr>
              <a:t> ผลต่างระหว่างค่าเฉลี่ยของประชากรกับค่าเฉลี่ยของกลุ่มตัวอย่างที่ยอมรับได้</a:t>
            </a:r>
          </a:p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Angsana New" pitchFamily="18" charset="-34"/>
              </a:rPr>
              <a:t>N </a:t>
            </a:r>
            <a:r>
              <a:rPr lang="en-US" sz="3200" b="1" dirty="0" err="1" smtClean="0">
                <a:solidFill>
                  <a:srgbClr val="000000"/>
                </a:solidFill>
                <a:latin typeface="Angsana New" pitchFamily="18" charset="-34"/>
              </a:rPr>
              <a:t>คือจำนวนประชากรที่ทราบ</a:t>
            </a:r>
            <a:r>
              <a:rPr lang="en-US" sz="3200" b="1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endParaRPr lang="en-US" sz="3200" b="1" u="sng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b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smtClean="0">
                <a:solidFill>
                  <a:srgbClr val="000000"/>
                </a:solidFill>
              </a:rPr>
              <a:t>ตัวอย่าง</a:t>
            </a:r>
            <a:endParaRPr lang="en-US" sz="5400" smtClean="0">
              <a:solidFill>
                <a:srgbClr val="000000"/>
              </a:solidFill>
            </a:endParaRP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b="1" i="1" u="sng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โจทย์</a:t>
            </a:r>
            <a:r>
              <a:rPr lang="th-TH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ในการศึกษาค่าใช้จ่ายของนักท่องเที่ยวชาวต่างประเทศต่อคนต่อวัน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ในแหล่ง</a:t>
            </a:r>
            <a:endParaRPr lang="th-TH" sz="28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ท่องเที่ยวแห่งหนึ่งได้ค่าเบี่ยงเบนมาตรฐานของกลุ่มตัวอย่างนำร่อง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(s)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เท่ากับ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3</a:t>
            </a:r>
            <a:r>
              <a:rPr lang="th-TH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บาท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และผลต่างระหว่างค่าเฉลี่ยของประชากรกับกลุ่มตัวอย่าง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(d)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เท่ากับ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5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ที่</a:t>
            </a:r>
            <a:endParaRPr lang="th-TH" sz="28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ระดับความเชื่อมั่นร้อยละ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95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จำเป็นต้องใช้กลุ่มตัวอย่างขนาดที่เหมาะสมเท่าไร</a:t>
            </a:r>
            <a:endParaRPr lang="en-US" sz="28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ถ้าทราบว่ามีประชากรทั้งหมดเท่ากับ</a:t>
            </a: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1500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คน</a:t>
            </a: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ขนาดตัวอย่างที่เหมาะสมควรเป็นเท่าไร</a:t>
            </a:r>
            <a:endParaRPr lang="en-US" b="1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b="1" i="1" u="sng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วิธีทำ</a:t>
            </a: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 n  =  1500 (1.96)2 (30)2 / 1500 (5)2 +(1.96)2 (30)2</a:t>
            </a:r>
          </a:p>
          <a:p>
            <a:pPr eaLnBrk="1" hangingPunct="1">
              <a:buFontTx/>
              <a:buNone/>
              <a:defRPr/>
            </a:pPr>
            <a:r>
              <a:rPr lang="th-TH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     </a:t>
            </a: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=  126</a:t>
            </a:r>
          </a:p>
          <a:p>
            <a:pPr eaLnBrk="1" hangingPunct="1">
              <a:buFontTx/>
              <a:buNone/>
              <a:defRPr/>
            </a:pPr>
            <a:r>
              <a:rPr lang="en-US" b="1" i="1" u="sng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Answer</a:t>
            </a:r>
            <a:r>
              <a:rPr lang="en-US" b="1" i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 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ขนาดของกลุ่มตัวอย่างที่เหมาะสมคือ</a:t>
            </a: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126 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ผู้ศึกษาอาจกำหนดขนาดตัวอย่างที่อย่างน้อย</a:t>
            </a: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126 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ตัวอย่าง</a:t>
            </a:r>
            <a:endParaRPr lang="en-US" b="1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defRPr/>
            </a:pPr>
            <a:endParaRPr lang="en-US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ให้นักศึกษากำหนดกลุ่มตัวอย่างจากทฤษฎีที่ได้ศึกษามา โดยให้ใช้หัวข้อการวิจัยที่ต่อเนื่องจากบทก่อนหน้านี้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th-TH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dirty="0" smtClean="0">
                <a:solidFill>
                  <a:srgbClr val="000000"/>
                </a:solidFill>
              </a:rPr>
              <a:t>โจทย์ในชั้นเรียน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CC6600"/>
          </a:solidFill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ประโยชน์ในการศึกษาข้อมูลจากตัวอย่าง</a:t>
            </a:r>
            <a:r>
              <a:rPr lang="th-TH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ln w="57150" cmpd="thickThin"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th-TH" b="1" dirty="0" smtClean="0">
                <a:solidFill>
                  <a:srgbClr val="000000"/>
                </a:solidFill>
              </a:rPr>
              <a:t>ข้อดี</a:t>
            </a:r>
            <a:endParaRPr lang="en-US" b="1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§"/>
              <a:defRPr/>
            </a:pPr>
            <a:r>
              <a:rPr lang="th-TH" dirty="0" smtClean="0">
                <a:solidFill>
                  <a:srgbClr val="000000"/>
                </a:solidFill>
              </a:rPr>
              <a:t>ทำให้ประหยัดเวลาและค่าใช้จ่ายในการทำวิจัย 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§"/>
              <a:defRPr/>
            </a:pPr>
            <a:r>
              <a:rPr lang="th-TH" dirty="0" smtClean="0">
                <a:solidFill>
                  <a:srgbClr val="000000"/>
                </a:solidFill>
              </a:rPr>
              <a:t>ทำให้ประหยัดบุคลากรในการเก็บรวบรวมข้อมูล และจัดการวิจัยภาคสนาม</a:t>
            </a:r>
            <a:endParaRPr lang="en-US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§"/>
              <a:defRPr/>
            </a:pPr>
            <a:r>
              <a:rPr lang="th-TH" dirty="0" smtClean="0">
                <a:solidFill>
                  <a:srgbClr val="000000"/>
                </a:solidFill>
              </a:rPr>
              <a:t>ทำให้ได้ข้อมูลที่ถูกต้อง เชื่อถือได้สูง 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§"/>
              <a:defRPr/>
            </a:pPr>
            <a:r>
              <a:rPr lang="th-TH" dirty="0" smtClean="0">
                <a:solidFill>
                  <a:srgbClr val="000000"/>
                </a:solidFill>
              </a:rPr>
              <a:t>ทำให้เกิดประโยชน์คุ้มค่าโดยไม่ต้องสูญเสียทั้งหมด 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body" sz="half" idx="2"/>
          </p:nvPr>
        </p:nvSpPr>
        <p:spPr>
          <a:ln w="57150" cmpd="thickThin"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th-TH" b="1" dirty="0" smtClean="0">
                <a:solidFill>
                  <a:srgbClr val="000000"/>
                </a:solidFill>
              </a:rPr>
              <a:t>ข้อเสีย</a:t>
            </a:r>
            <a:endParaRPr lang="en-US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§"/>
              <a:defRPr/>
            </a:pPr>
            <a:r>
              <a:rPr lang="th-TH" dirty="0" smtClean="0">
                <a:solidFill>
                  <a:srgbClr val="000000"/>
                </a:solidFill>
              </a:rPr>
              <a:t>ทำให้เสียค่าใช้จ่ายและเวลาในการวางแผนการเลือกตัวอย่าง</a:t>
            </a:r>
            <a:r>
              <a:rPr lang="en-US" dirty="0" smtClean="0">
                <a:solidFill>
                  <a:srgbClr val="00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§"/>
              <a:defRPr/>
            </a:pPr>
            <a:r>
              <a:rPr lang="th-TH" dirty="0" smtClean="0">
                <a:solidFill>
                  <a:srgbClr val="000000"/>
                </a:solidFill>
              </a:rPr>
              <a:t>ต้องอาศัยบุคลากรที่มีความรู้ </a:t>
            </a:r>
            <a:r>
              <a:rPr lang="en-US" dirty="0" smtClean="0">
                <a:solidFill>
                  <a:srgbClr val="00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§"/>
              <a:defRPr/>
            </a:pPr>
            <a:r>
              <a:rPr lang="th-TH" dirty="0" smtClean="0">
                <a:solidFill>
                  <a:srgbClr val="000000"/>
                </a:solidFill>
              </a:rPr>
              <a:t>อาจเกิดมีข้อผิดพลาดจากตัวอย่าง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th-TH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5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5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5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ln cap="flat">
            <a:solidFill>
              <a:srgbClr val="33CC33"/>
            </a:solidFill>
            <a:prstDash val="lgDash"/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คำศัพท์ที่ควรทราบ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040313"/>
          </a:xfrm>
        </p:spPr>
        <p:txBody>
          <a:bodyPr/>
          <a:lstStyle/>
          <a:p>
            <a:pPr eaLnBrk="1" hangingPunct="1">
              <a:buClr>
                <a:srgbClr val="3333FF"/>
              </a:buClr>
              <a:buFont typeface="Wingdings" pitchFamily="2" charset="2"/>
              <a:buChar char="v"/>
              <a:defRPr/>
            </a:pPr>
            <a:r>
              <a:rPr lang="en-US" sz="2800" b="1" dirty="0" err="1" smtClean="0">
                <a:solidFill>
                  <a:srgbClr val="000000"/>
                </a:solidFill>
              </a:rPr>
              <a:t>หน่วยข้อมูลหรือสมาชิก</a:t>
            </a:r>
            <a:r>
              <a:rPr lang="en-US" sz="2800" dirty="0" smtClean="0">
                <a:solidFill>
                  <a:srgbClr val="000000"/>
                </a:solidFill>
              </a:rPr>
              <a:t> (Unit of data) </a:t>
            </a:r>
            <a:r>
              <a:rPr lang="en-US" sz="2800" dirty="0" err="1" smtClean="0">
                <a:solidFill>
                  <a:srgbClr val="000000"/>
                </a:solidFill>
              </a:rPr>
              <a:t>คือ</a:t>
            </a:r>
            <a:r>
              <a:rPr lang="en-US" sz="2800" dirty="0" smtClean="0">
                <a:solidFill>
                  <a:srgbClr val="000000"/>
                </a:solidFill>
              </a:rPr>
              <a:t> บุคคลหรือหน่วยต่างๆซึ่งเป็นข้อมูลพื้นฐานที่จำเป็นในการเก็บรวบรวมข้อมูลเพื่อนำมาวิเคราะห์ในขั้นตอนต่อไป </a:t>
            </a:r>
          </a:p>
          <a:p>
            <a:pPr eaLnBrk="1" hangingPunct="1">
              <a:buClr>
                <a:srgbClr val="3333FF"/>
              </a:buClr>
              <a:buFont typeface="Wingdings" pitchFamily="2" charset="2"/>
              <a:buChar char="v"/>
              <a:defRPr/>
            </a:pPr>
            <a:r>
              <a:rPr lang="en-US" sz="2800" b="1" dirty="0" err="1" smtClean="0">
                <a:solidFill>
                  <a:srgbClr val="000000"/>
                </a:solidFill>
              </a:rPr>
              <a:t>ประชากร</a:t>
            </a:r>
            <a:r>
              <a:rPr lang="en-US" sz="2800" b="1" dirty="0" smtClean="0">
                <a:solidFill>
                  <a:srgbClr val="000000"/>
                </a:solidFill>
              </a:rPr>
              <a:t> (Population </a:t>
            </a:r>
            <a:r>
              <a:rPr lang="en-US" sz="2800" b="1" dirty="0" err="1" smtClean="0">
                <a:solidFill>
                  <a:srgbClr val="000000"/>
                </a:solidFill>
              </a:rPr>
              <a:t>หรือ</a:t>
            </a:r>
            <a:r>
              <a:rPr lang="en-US" sz="2800" b="1" dirty="0" smtClean="0">
                <a:solidFill>
                  <a:srgbClr val="000000"/>
                </a:solidFill>
              </a:rPr>
              <a:t> Universe) </a:t>
            </a:r>
            <a:r>
              <a:rPr lang="en-US" sz="2800" dirty="0" err="1" smtClean="0">
                <a:solidFill>
                  <a:srgbClr val="000000"/>
                </a:solidFill>
              </a:rPr>
              <a:t>หมายถึง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หน่วยข้อมูลทั้งหมดตามที่ได้กำหนดไว้ก่อนการเลือกตัวอย่าง</a:t>
            </a:r>
            <a:r>
              <a:rPr lang="en-US" sz="2800" dirty="0" smtClean="0">
                <a:solidFill>
                  <a:srgbClr val="000000"/>
                </a:solidFill>
              </a:rPr>
              <a:t> (Sample) </a:t>
            </a:r>
          </a:p>
          <a:p>
            <a:pPr eaLnBrk="1" hangingPunct="1">
              <a:buClr>
                <a:srgbClr val="3333FF"/>
              </a:buClr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		</a:t>
            </a:r>
            <a:r>
              <a:rPr lang="en-US" sz="2800" i="1" dirty="0" smtClean="0">
                <a:solidFill>
                  <a:srgbClr val="000000"/>
                </a:solidFill>
              </a:rPr>
              <a:t>1. </a:t>
            </a:r>
            <a:r>
              <a:rPr lang="en-US" sz="2800" i="1" dirty="0" err="1" smtClean="0">
                <a:solidFill>
                  <a:srgbClr val="000000"/>
                </a:solidFill>
              </a:rPr>
              <a:t>ประชากรที่มีจำนวนจำกัด</a:t>
            </a:r>
            <a:r>
              <a:rPr lang="en-US" sz="2800" i="1" dirty="0" smtClean="0">
                <a:solidFill>
                  <a:srgbClr val="000000"/>
                </a:solidFill>
              </a:rPr>
              <a:t> (Finite Population)</a:t>
            </a:r>
            <a:r>
              <a:rPr lang="en-US" sz="2800" dirty="0" smtClean="0">
                <a:solidFill>
                  <a:srgbClr val="000000"/>
                </a:solidFill>
              </a:rPr>
              <a:t> 		</a:t>
            </a:r>
          </a:p>
          <a:p>
            <a:pPr eaLnBrk="1" hangingPunct="1">
              <a:buClr>
                <a:srgbClr val="3333FF"/>
              </a:buClr>
              <a:buFont typeface="Wingdings" pitchFamily="2" charset="2"/>
              <a:buNone/>
              <a:defRPr/>
            </a:pPr>
            <a:r>
              <a:rPr lang="en-US" sz="2800" i="1" dirty="0" smtClean="0">
                <a:solidFill>
                  <a:srgbClr val="000000"/>
                </a:solidFill>
              </a:rPr>
              <a:t>		2. </a:t>
            </a:r>
            <a:r>
              <a:rPr lang="en-US" sz="2800" i="1" dirty="0" err="1" smtClean="0">
                <a:solidFill>
                  <a:srgbClr val="000000"/>
                </a:solidFill>
              </a:rPr>
              <a:t>ประชากรที่มีจำนวนไม่จำกัด</a:t>
            </a:r>
            <a:r>
              <a:rPr lang="en-US" sz="2800" i="1" dirty="0" smtClean="0">
                <a:solidFill>
                  <a:srgbClr val="000000"/>
                </a:solidFill>
              </a:rPr>
              <a:t>   (Infinite Population)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buClr>
                <a:srgbClr val="3333FF"/>
              </a:buClr>
              <a:buFont typeface="Wingdings" pitchFamily="2" charset="2"/>
              <a:buChar char="v"/>
              <a:defRPr/>
            </a:pPr>
            <a:r>
              <a:rPr lang="en-US" sz="2800" b="1" dirty="0" err="1" smtClean="0">
                <a:solidFill>
                  <a:srgbClr val="000000"/>
                </a:solidFill>
              </a:rPr>
              <a:t>หน่วยของการเลือกตัวอย่าง</a:t>
            </a:r>
            <a:r>
              <a:rPr lang="en-US" sz="2800" b="1" dirty="0" smtClean="0">
                <a:solidFill>
                  <a:srgbClr val="000000"/>
                </a:solidFill>
              </a:rPr>
              <a:t> (Sampling units) </a:t>
            </a:r>
            <a:r>
              <a:rPr lang="en-US" sz="2800" dirty="0" err="1" smtClean="0">
                <a:solidFill>
                  <a:srgbClr val="000000"/>
                </a:solidFill>
              </a:rPr>
              <a:t>คือ</a:t>
            </a:r>
            <a:r>
              <a:rPr lang="en-US" sz="2800" dirty="0" smtClean="0">
                <a:solidFill>
                  <a:srgbClr val="000000"/>
                </a:solidFill>
              </a:rPr>
              <a:t> หน่วยที่ผู้วิจัยใช้เป็นหลักในการเลือกตัวอย่างซึ่งหน่วยของการสุ่มนี้จะประกอบด้วยข้อมูลหรือสมาชิกหนึ่งหน่วยหรือมากกว่าก็ได้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130000"/>
              <a:defRPr/>
            </a:pP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ขอบเขตในการเลือกตัวอย่างหรือกรอบการสุ่ม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(Sampling frame)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ขอบเขตองค์ประกอบทั้งหมดของประชากร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130000"/>
              <a:defRPr/>
            </a:pP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ตัวอย่าง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(Sample)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เป็นส่วนหนึ่งของประชากรทั้งหมดที่ผู้วิจัยเลือกขึ้นมาเป็นตัวแทนในการวิจัย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130000"/>
              <a:defRPr/>
            </a:pP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ค่าพารามิเตอร์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(Parameter)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ค่าที่ใช้อธิบายตัวแปรในประชากร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โดยคำนวณจากค่าของประชากร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130000"/>
              <a:defRPr/>
            </a:pP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ค่าสถิติ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(Statistics)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ค่าที่ใช้อธิบายตัวแปรในตัวอย่าง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130000"/>
              <a:defRPr/>
            </a:pP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ความคลาดเคลื่อนในการเลือกตัวอย่าง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(Sampling Error)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งานวิจัยที่ดีต้อง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มี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ความคลาดเคลื่อนต่างๆ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น้อยที่สุด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จำแนกได้เป็น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2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ประเภท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	</a:t>
            </a:r>
            <a:r>
              <a:rPr lang="en-US" sz="2800" dirty="0" smtClean="0">
                <a:solidFill>
                  <a:srgbClr val="000000"/>
                </a:solidFill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-</a:t>
            </a:r>
            <a:r>
              <a:rPr lang="th-TH" sz="2400" dirty="0" smtClean="0">
                <a:solidFill>
                  <a:srgbClr val="000000"/>
                </a:solidFill>
                <a:latin typeface="Angsana New" pitchFamily="18" charset="-34"/>
              </a:rPr>
              <a:t>		-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ความคลาดเคลื่อนในกระบวนการเลือกตัวอย่าง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		-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ความคลาดเคลื่อนในการนำค่าสถิติมาประมาณค่าพารามิเตอร์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title"/>
          </p:nvPr>
        </p:nvSpPr>
        <p:spPr>
          <a:ln cap="flat">
            <a:solidFill>
              <a:srgbClr val="33CC33"/>
            </a:solidFill>
            <a:prstDash val="lgDash"/>
          </a:ln>
        </p:spPr>
        <p:txBody>
          <a:bodyPr/>
          <a:lstStyle/>
          <a:p>
            <a:pPr eaLnBrk="1" hangingPunct="1">
              <a:defRPr/>
            </a:pPr>
            <a:r>
              <a:rPr lang="th-TH" sz="4800" smtClean="0">
                <a:solidFill>
                  <a:srgbClr val="000000"/>
                </a:solidFill>
              </a:rPr>
              <a:t>คำศัพท์ที่ควรทราบ</a:t>
            </a:r>
            <a:r>
              <a:rPr lang="en-US" smtClean="0"/>
              <a:t> 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smtClean="0">
                <a:solidFill>
                  <a:srgbClr val="000000"/>
                </a:solidFill>
                <a:latin typeface="Angsana New" pitchFamily="18" charset="-34"/>
              </a:rPr>
              <a:t>กระบวนการเลือกตัวอย่าง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3419475" y="1412875"/>
            <a:ext cx="3457575" cy="72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th-TH" sz="3000">
                <a:solidFill>
                  <a:srgbClr val="000000"/>
                </a:solidFill>
                <a:latin typeface="Arial" charset="0"/>
              </a:rPr>
              <a:t>การกำหนดประชากร</a:t>
            </a: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3419475" y="2349500"/>
            <a:ext cx="3457575" cy="72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th-TH" sz="3000">
                <a:solidFill>
                  <a:srgbClr val="000000"/>
                </a:solidFill>
                <a:latin typeface="Arial" charset="0"/>
              </a:rPr>
              <a:t>การเลือกหน่วยของตัวอย่าง</a:t>
            </a: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419475" y="3284538"/>
            <a:ext cx="3529013" cy="72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th-TH" sz="3000">
                <a:solidFill>
                  <a:srgbClr val="000000"/>
                </a:solidFill>
                <a:latin typeface="Angsana New" pitchFamily="18" charset="-34"/>
              </a:rPr>
              <a:t>การกำหนดกรอบตัวอย่าง</a:t>
            </a: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3419475" y="4221163"/>
            <a:ext cx="3529013" cy="72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th-TH" sz="3000">
                <a:solidFill>
                  <a:srgbClr val="000000"/>
                </a:solidFill>
                <a:latin typeface="Angsana New" pitchFamily="18" charset="-34"/>
              </a:rPr>
              <a:t>การออกแบบการเลือกตัวอย่าง</a:t>
            </a:r>
          </a:p>
        </p:txBody>
      </p:sp>
      <p:sp>
        <p:nvSpPr>
          <p:cNvPr id="99338" name="Text Box 10"/>
          <p:cNvSpPr txBox="1">
            <a:spLocks noChangeArrowheads="1"/>
          </p:cNvSpPr>
          <p:nvPr/>
        </p:nvSpPr>
        <p:spPr bwMode="auto">
          <a:xfrm>
            <a:off x="3419475" y="5229225"/>
            <a:ext cx="3529013" cy="72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th-TH" sz="3000">
                <a:solidFill>
                  <a:srgbClr val="000000"/>
                </a:solidFill>
                <a:latin typeface="Angsana New" pitchFamily="18" charset="-34"/>
              </a:rPr>
              <a:t>การกำหนดขนาดตัวอย่าง</a:t>
            </a:r>
            <a:endParaRPr lang="th-TH" sz="3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6568" name="AutoShape 16"/>
          <p:cNvSpPr>
            <a:spLocks noChangeArrowheads="1"/>
          </p:cNvSpPr>
          <p:nvPr/>
        </p:nvSpPr>
        <p:spPr bwMode="auto">
          <a:xfrm>
            <a:off x="2411413" y="1557338"/>
            <a:ext cx="720725" cy="1150937"/>
          </a:xfrm>
          <a:prstGeom prst="curvedRightArrow">
            <a:avLst>
              <a:gd name="adj1" fmla="val 31938"/>
              <a:gd name="adj2" fmla="val 6387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9" name="AutoShape 17"/>
          <p:cNvSpPr>
            <a:spLocks noChangeArrowheads="1"/>
          </p:cNvSpPr>
          <p:nvPr/>
        </p:nvSpPr>
        <p:spPr bwMode="auto">
          <a:xfrm>
            <a:off x="2411413" y="2781300"/>
            <a:ext cx="720725" cy="1150938"/>
          </a:xfrm>
          <a:prstGeom prst="curvedRightArrow">
            <a:avLst>
              <a:gd name="adj1" fmla="val 31938"/>
              <a:gd name="adj2" fmla="val 6387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AutoShape 18"/>
          <p:cNvSpPr>
            <a:spLocks noChangeArrowheads="1"/>
          </p:cNvSpPr>
          <p:nvPr/>
        </p:nvSpPr>
        <p:spPr bwMode="auto">
          <a:xfrm>
            <a:off x="2339975" y="3860800"/>
            <a:ext cx="720725" cy="1150938"/>
          </a:xfrm>
          <a:prstGeom prst="curvedRightArrow">
            <a:avLst>
              <a:gd name="adj1" fmla="val 31938"/>
              <a:gd name="adj2" fmla="val 6387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AutoShape 19"/>
          <p:cNvSpPr>
            <a:spLocks noChangeArrowheads="1"/>
          </p:cNvSpPr>
          <p:nvPr/>
        </p:nvSpPr>
        <p:spPr bwMode="auto">
          <a:xfrm>
            <a:off x="2339975" y="4941888"/>
            <a:ext cx="720725" cy="1150937"/>
          </a:xfrm>
          <a:prstGeom prst="curvedRightArrow">
            <a:avLst>
              <a:gd name="adj1" fmla="val 31938"/>
              <a:gd name="adj2" fmla="val 6387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 animBg="1"/>
      <p:bldP spid="99335" grpId="0" animBg="1"/>
      <p:bldP spid="99336" grpId="0" animBg="1"/>
      <p:bldP spid="99337" grpId="0" animBg="1"/>
      <p:bldP spid="99338" grpId="0" animBg="1"/>
      <p:bldP spid="66568" grpId="0" animBg="1"/>
      <p:bldP spid="66569" grpId="0" animBg="1"/>
      <p:bldP spid="66570" grpId="0" animBg="1"/>
      <p:bldP spid="6657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6000" smtClean="0">
                <a:solidFill>
                  <a:srgbClr val="000000"/>
                </a:solidFill>
                <a:latin typeface="Angsana New" pitchFamily="18" charset="-34"/>
              </a:rPr>
              <a:t>กระบวนการเลือกตัวอย่าง</a:t>
            </a:r>
            <a:endParaRPr lang="en-US" sz="600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th-TH" sz="3600" dirty="0" smtClean="0">
                <a:solidFill>
                  <a:srgbClr val="000000"/>
                </a:solidFill>
                <a:latin typeface="Angsana New" pitchFamily="18" charset="-34"/>
              </a:rPr>
              <a:t>1.  การกำหนดประชากร</a:t>
            </a:r>
          </a:p>
          <a:p>
            <a:pPr algn="ctr" eaLnBrk="1" hangingPunct="1">
              <a:buFontTx/>
              <a:buNone/>
              <a:defRPr/>
            </a:pPr>
            <a:r>
              <a:rPr lang="en-US" i="1" dirty="0" err="1" smtClean="0">
                <a:solidFill>
                  <a:srgbClr val="000000"/>
                </a:solidFill>
                <a:latin typeface="Angsana New" pitchFamily="18" charset="-34"/>
              </a:rPr>
              <a:t>องค์ประกอบสำคัญ</a:t>
            </a:r>
            <a:r>
              <a:rPr lang="en-US" i="1" dirty="0" smtClean="0">
                <a:solidFill>
                  <a:srgbClr val="000000"/>
                </a:solidFill>
                <a:latin typeface="Angsana New" pitchFamily="18" charset="-34"/>
              </a:rPr>
              <a:t> 4 </a:t>
            </a:r>
            <a:r>
              <a:rPr lang="en-US" i="1" dirty="0" err="1" smtClean="0">
                <a:solidFill>
                  <a:srgbClr val="000000"/>
                </a:solidFill>
                <a:latin typeface="Angsana New" pitchFamily="18" charset="-34"/>
              </a:rPr>
              <a:t>ประการ</a:t>
            </a:r>
            <a:r>
              <a:rPr lang="en-US" i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1.</a:t>
            </a:r>
            <a:r>
              <a:rPr lang="th-TH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สมาชิกหรือหน่วยข้อมูล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(Element)</a:t>
            </a:r>
          </a:p>
          <a:p>
            <a:pPr eaLnBrk="1" hangingPunct="1">
              <a:buFontTx/>
              <a:buNone/>
              <a:defRPr/>
            </a:pP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2.</a:t>
            </a:r>
            <a:r>
              <a:rPr lang="th-TH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หน่วยของการเลือกตัวอย่าง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(Sampling units)</a:t>
            </a:r>
          </a:p>
          <a:p>
            <a:pPr eaLnBrk="1" hangingPunct="1">
              <a:buFontTx/>
              <a:buNone/>
              <a:defRPr/>
            </a:pP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3.</a:t>
            </a:r>
            <a:r>
              <a:rPr lang="th-TH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ขอบเขตของการเลือก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(Extent and Scope of selection)</a:t>
            </a:r>
          </a:p>
          <a:p>
            <a:pPr eaLnBrk="1" hangingPunct="1">
              <a:buFontTx/>
              <a:buNone/>
              <a:defRPr/>
            </a:pP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4.</a:t>
            </a:r>
            <a:r>
              <a:rPr lang="th-TH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ระยะเวลา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(Time)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amwork">
  <a:themeElements>
    <a:clrScheme name="Teamwork 5">
      <a:dk1>
        <a:srgbClr val="8ABA8D"/>
      </a:dk1>
      <a:lt1>
        <a:srgbClr val="FFFFFF"/>
      </a:lt1>
      <a:dk2>
        <a:srgbClr val="6FB56D"/>
      </a:dk2>
      <a:lt2>
        <a:srgbClr val="DCF1F4"/>
      </a:lt2>
      <a:accent1>
        <a:srgbClr val="2E7E2E"/>
      </a:accent1>
      <a:accent2>
        <a:srgbClr val="25735D"/>
      </a:accent2>
      <a:accent3>
        <a:srgbClr val="BBD7BA"/>
      </a:accent3>
      <a:accent4>
        <a:srgbClr val="DADADA"/>
      </a:accent4>
      <a:accent5>
        <a:srgbClr val="ADC0AD"/>
      </a:accent5>
      <a:accent6>
        <a:srgbClr val="206853"/>
      </a:accent6>
      <a:hlink>
        <a:srgbClr val="FFFF00"/>
      </a:hlink>
      <a:folHlink>
        <a:srgbClr val="FFF4BF"/>
      </a:folHlink>
    </a:clrScheme>
    <a:fontScheme name="Teamwork">
      <a:majorFont>
        <a:latin typeface="Garamond"/>
        <a:ea typeface=""/>
        <a:cs typeface="Angsana New"/>
      </a:majorFont>
      <a:minorFont>
        <a:latin typeface="Garamond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1555</TotalTime>
  <Words>1732</Words>
  <Application>Microsoft Office PowerPoint</Application>
  <PresentationFormat>On-screen Show (4:3)</PresentationFormat>
  <Paragraphs>264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Teamwork</vt:lpstr>
      <vt:lpstr>Slide 1</vt:lpstr>
      <vt:lpstr>Slide 2</vt:lpstr>
      <vt:lpstr>การวางแผนด้านตัวอย่าง</vt:lpstr>
      <vt:lpstr>ความสำคัญของการเลือกตัวอย่าง </vt:lpstr>
      <vt:lpstr>ประโยชน์ในการศึกษาข้อมูลจากตัวอย่าง </vt:lpstr>
      <vt:lpstr>คำศัพท์ที่ควรทราบ </vt:lpstr>
      <vt:lpstr>คำศัพท์ที่ควรทราบ </vt:lpstr>
      <vt:lpstr>กระบวนการเลือกตัวอย่าง</vt:lpstr>
      <vt:lpstr>กระบวนการเลือกตัวอย่าง</vt:lpstr>
      <vt:lpstr>ตัวอย่างเช่น </vt:lpstr>
      <vt:lpstr>กระบวนการเลือกตัวอย่าง</vt:lpstr>
      <vt:lpstr> การออกแบบการเลือกตัวอย่าง </vt:lpstr>
      <vt:lpstr>วิธีการเลือกตัวอย่าง  </vt:lpstr>
      <vt:lpstr>วิธีการเลือกตัวอย่าง  </vt:lpstr>
      <vt:lpstr>วิธีการเลือกตัวอย่าง  </vt:lpstr>
      <vt:lpstr>วิธีการเลือกตัวอย่าง  </vt:lpstr>
      <vt:lpstr>วิธีการเลือกตัวอย่าง  </vt:lpstr>
      <vt:lpstr>วิธีการเลือกตัวอย่าง  </vt:lpstr>
      <vt:lpstr>วิธีการเลือกตัวอย่าง  </vt:lpstr>
      <vt:lpstr>ตารางที่ 3 การเปรียบเทียบ ชนิดของแบบการเลือกตัวอย่างตามเกณฑ์ในการพิจารณา   </vt:lpstr>
      <vt:lpstr>ตารางที่ 2 ข้อดีข้อเสียของการเลือกตัวอย่างโดยไม่ใช้ทฤษฎีความน่าจะเป็น</vt:lpstr>
      <vt:lpstr>การกำหนดขนาดของตัวอย่าง  (Sample size)</vt:lpstr>
      <vt:lpstr>การเลือกกลุ่มตัวอย่าง</vt:lpstr>
      <vt:lpstr>การเลือกกลุ่มตัวอย่าง</vt:lpstr>
      <vt:lpstr>การเลือกกลุ่มตัวอย่าง</vt:lpstr>
      <vt:lpstr>กรณีไม่ทราบจำนวนประชากรแน่นอน</vt:lpstr>
      <vt:lpstr>การกำหนดขนาดตัวอย่างด้วยการคำนวณจากสูตร </vt:lpstr>
      <vt:lpstr>การหากลุ่มตัวอย่างด้วยวิธีของ Taro Yamane</vt:lpstr>
      <vt:lpstr>การหากลุ่มตัวอย่างด้วยวิธีของ Taro Yamane</vt:lpstr>
      <vt:lpstr>การกำหนดขนาดตัวอย่างด้วยการคำนวณจากสูตร </vt:lpstr>
      <vt:lpstr>ตัวอย่าง </vt:lpstr>
      <vt:lpstr>การกำหนดขนาดตัวอย่างด้วยการคำนวณจากสูตร </vt:lpstr>
      <vt:lpstr>ข้อผิดพลาดจากการเลือกตัวอย่าง</vt:lpstr>
      <vt:lpstr>ข้อผิดพลาดจากการเลือกตัวอย่าง</vt:lpstr>
      <vt:lpstr>การกำหนดขนาดกลุ่มตัวอย่างด้วยการเปรียบเทียบจากตารางสำเร็จรูป </vt:lpstr>
      <vt:lpstr>รู้จำนวนประชากรทั้งหมด</vt:lpstr>
      <vt:lpstr>รู้จำนวนประชากรทั้งหมด</vt:lpstr>
      <vt:lpstr>การหากลุ่มตัวอย่างด้วยวิธีของ Taro Yamane</vt:lpstr>
      <vt:lpstr>รู้จำนวนประชากรทั้งหมด</vt:lpstr>
      <vt:lpstr>รู้จำนวนประชากรทั้งหมด</vt:lpstr>
      <vt:lpstr>การกำหนดขนาดตัวอย่างด้วยการคำนวณจากสูตร </vt:lpstr>
      <vt:lpstr>การกำหนดขนาดตัวอย่างด้วยการคำนวณจากสูตร </vt:lpstr>
      <vt:lpstr>ตัวอย่าง</vt:lpstr>
      <vt:lpstr>โจทย์ในชั้นเรียน</vt:lpstr>
      <vt:lpstr>Slide 45</vt:lpstr>
    </vt:vector>
  </TitlesOfParts>
  <Company>iLLUSiON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การวิจัยทางธุรกิจและการจัดการ Business and Management Research Methodology</dc:title>
  <dc:creator>administrator</dc:creator>
  <cp:lastModifiedBy>Chan-ITDSG</cp:lastModifiedBy>
  <cp:revision>166</cp:revision>
  <dcterms:created xsi:type="dcterms:W3CDTF">2008-11-28T04:58:56Z</dcterms:created>
  <dcterms:modified xsi:type="dcterms:W3CDTF">2013-08-18T09:52:45Z</dcterms:modified>
</cp:coreProperties>
</file>